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Default Extension="xlsx" ContentType="application/vnd.openxmlformats-officedocument.spreadsheetml.sheet"/>
  <Override PartName="/ppt/charts/chart3.xml" ContentType="application/vnd.openxmlformats-officedocument.drawingml.chart+xml"/>
  <Override PartName="/ppt/diagrams/colors6.xml" ContentType="application/vnd.openxmlformats-officedocument.drawingml.diagramColor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charts/chart2.xml" ContentType="application/vnd.openxmlformats-officedocument.drawingml.chart+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7" r:id="rId5"/>
    <p:sldId id="259" r:id="rId6"/>
    <p:sldId id="260" r:id="rId7"/>
    <p:sldId id="261" r:id="rId8"/>
    <p:sldId id="262" r:id="rId9"/>
    <p:sldId id="263" r:id="rId10"/>
    <p:sldId id="264" r:id="rId11"/>
    <p:sldId id="265" r:id="rId12"/>
    <p:sldId id="266" r:id="rId13"/>
    <p:sldId id="268" r:id="rId14"/>
    <p:sldId id="269" r:id="rId15"/>
    <p:sldId id="270" r:id="rId16"/>
    <p:sldId id="271" r:id="rId17"/>
    <p:sldId id="289" r:id="rId18"/>
    <p:sldId id="278" r:id="rId19"/>
    <p:sldId id="272" r:id="rId20"/>
    <p:sldId id="273" r:id="rId21"/>
    <p:sldId id="274" r:id="rId22"/>
    <p:sldId id="275" r:id="rId23"/>
    <p:sldId id="276" r:id="rId24"/>
    <p:sldId id="277" r:id="rId25"/>
    <p:sldId id="279" r:id="rId26"/>
    <p:sldId id="280" r:id="rId27"/>
    <p:sldId id="281" r:id="rId28"/>
    <p:sldId id="282" r:id="rId29"/>
    <p:sldId id="304" r:id="rId30"/>
    <p:sldId id="299" r:id="rId31"/>
    <p:sldId id="292" r:id="rId32"/>
    <p:sldId id="288" r:id="rId33"/>
    <p:sldId id="298" r:id="rId34"/>
    <p:sldId id="300" r:id="rId35"/>
    <p:sldId id="301" r:id="rId36"/>
    <p:sldId id="302" r:id="rId37"/>
    <p:sldId id="305" r:id="rId38"/>
    <p:sldId id="290" r:id="rId39"/>
    <p:sldId id="283" r:id="rId40"/>
    <p:sldId id="285" r:id="rId41"/>
    <p:sldId id="291" r:id="rId42"/>
    <p:sldId id="286" r:id="rId43"/>
    <p:sldId id="293" r:id="rId44"/>
    <p:sldId id="294" r:id="rId45"/>
    <p:sldId id="295" r:id="rId46"/>
    <p:sldId id="296" r:id="rId47"/>
    <p:sldId id="297" r:id="rId48"/>
    <p:sldId id="303" r:id="rId49"/>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4" d="100"/>
          <a:sy n="44" d="100"/>
        </p:scale>
        <p:origin x="-177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Foglio_di_lavoro_di_Microsoft_Office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Foglio_di_lavoro_di_Microsoft_Office_Excel2.xlsx"/></Relationships>
</file>

<file path=ppt/charts/_rels/chart3.xml.rels><?xml version="1.0" encoding="UTF-8" standalone="yes"?>
<Relationships xmlns="http://schemas.openxmlformats.org/package/2006/relationships"><Relationship Id="rId1" Type="http://schemas.openxmlformats.org/officeDocument/2006/relationships/package" Target="../embeddings/Foglio_di_lavoro_di_Microsoft_Office_Excel3.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it-IT"/>
  <c:style val="8"/>
  <c:chart>
    <c:autoTitleDeleted val="1"/>
    <c:view3D>
      <c:rAngAx val="1"/>
    </c:view3D>
    <c:plotArea>
      <c:layout/>
      <c:bar3DChart>
        <c:barDir val="col"/>
        <c:grouping val="standard"/>
        <c:ser>
          <c:idx val="0"/>
          <c:order val="0"/>
          <c:tx>
            <c:strRef>
              <c:f>Foglio1!$B$1</c:f>
              <c:strCache>
                <c:ptCount val="1"/>
                <c:pt idx="0">
                  <c:v>Serie 1</c:v>
                </c:pt>
              </c:strCache>
            </c:strRef>
          </c:tx>
          <c:dLbls>
            <c:dLbl>
              <c:idx val="0"/>
              <c:layout>
                <c:manualLayout>
                  <c:x val="1.5432098765432135E-3"/>
                  <c:y val="-5.6120653217889761E-2"/>
                </c:manualLayout>
              </c:layout>
              <c:tx>
                <c:rich>
                  <a:bodyPr/>
                  <a:lstStyle/>
                  <a:p>
                    <a:r>
                      <a:rPr lang="en-US" dirty="0" smtClean="0"/>
                      <a:t>4.000.000.000</a:t>
                    </a:r>
                    <a:endParaRPr lang="en-US" dirty="0"/>
                  </a:p>
                </c:rich>
              </c:tx>
              <c:showVal val="1"/>
            </c:dLbl>
            <c:dLbl>
              <c:idx val="1"/>
              <c:layout>
                <c:manualLayout>
                  <c:x val="-7.7160493827160724E-3"/>
                  <c:y val="-6.4538751200573355E-2"/>
                </c:manualLayout>
              </c:layout>
              <c:tx>
                <c:rich>
                  <a:bodyPr/>
                  <a:lstStyle/>
                  <a:p>
                    <a:r>
                      <a:rPr lang="en-US" dirty="0" smtClean="0"/>
                      <a:t>929.000.000</a:t>
                    </a:r>
                    <a:endParaRPr lang="en-US" dirty="0"/>
                  </a:p>
                </c:rich>
              </c:tx>
              <c:showVal val="1"/>
            </c:dLbl>
            <c:dLbl>
              <c:idx val="2"/>
              <c:layout>
                <c:manualLayout>
                  <c:x val="6.1728395061728452E-3"/>
                  <c:y val="-9.8211143131307216E-2"/>
                </c:manualLayout>
              </c:layout>
              <c:tx>
                <c:rich>
                  <a:bodyPr/>
                  <a:lstStyle/>
                  <a:p>
                    <a:r>
                      <a:rPr lang="en-US" dirty="0" smtClean="0"/>
                      <a:t>892.000.000</a:t>
                    </a:r>
                    <a:endParaRPr lang="en-US" dirty="0"/>
                  </a:p>
                </c:rich>
              </c:tx>
              <c:showVal val="1"/>
            </c:dLbl>
            <c:dLbl>
              <c:idx val="3"/>
              <c:layout>
                <c:manualLayout>
                  <c:x val="6.1728395061728452E-3"/>
                  <c:y val="-7.8568914505045842E-2"/>
                </c:manualLayout>
              </c:layout>
              <c:tx>
                <c:rich>
                  <a:bodyPr/>
                  <a:lstStyle/>
                  <a:p>
                    <a:r>
                      <a:rPr lang="en-US" dirty="0" smtClean="0"/>
                      <a:t>734.000.000</a:t>
                    </a:r>
                    <a:endParaRPr lang="en-US" dirty="0"/>
                  </a:p>
                </c:rich>
              </c:tx>
              <c:showVal val="1"/>
            </c:dLbl>
            <c:showVal val="1"/>
          </c:dLbls>
          <c:cat>
            <c:strRef>
              <c:f>Foglio1!$A$2:$A$5</c:f>
              <c:strCache>
                <c:ptCount val="4"/>
                <c:pt idx="0">
                  <c:v>ASIA</c:v>
                </c:pt>
                <c:pt idx="1">
                  <c:v>AFRICA</c:v>
                </c:pt>
                <c:pt idx="2">
                  <c:v>AMERICA</c:v>
                </c:pt>
                <c:pt idx="3">
                  <c:v>EUROPA</c:v>
                </c:pt>
              </c:strCache>
            </c:strRef>
          </c:cat>
          <c:val>
            <c:numRef>
              <c:f>Foglio1!$B$2:$B$5</c:f>
              <c:numCache>
                <c:formatCode>General</c:formatCode>
                <c:ptCount val="4"/>
                <c:pt idx="0">
                  <c:v>4000000000</c:v>
                </c:pt>
                <c:pt idx="1">
                  <c:v>929000000</c:v>
                </c:pt>
                <c:pt idx="2">
                  <c:v>892000000</c:v>
                </c:pt>
                <c:pt idx="3">
                  <c:v>734000000</c:v>
                </c:pt>
              </c:numCache>
            </c:numRef>
          </c:val>
        </c:ser>
        <c:dLbls>
          <c:showVal val="1"/>
        </c:dLbls>
        <c:shape val="box"/>
        <c:axId val="71167360"/>
        <c:axId val="58410112"/>
        <c:axId val="71026432"/>
      </c:bar3DChart>
      <c:catAx>
        <c:axId val="71167360"/>
        <c:scaling>
          <c:orientation val="minMax"/>
        </c:scaling>
        <c:axPos val="b"/>
        <c:majorTickMark val="none"/>
        <c:tickLblPos val="nextTo"/>
        <c:crossAx val="58410112"/>
        <c:crosses val="autoZero"/>
        <c:auto val="1"/>
        <c:lblAlgn val="ctr"/>
        <c:lblOffset val="100"/>
      </c:catAx>
      <c:valAx>
        <c:axId val="58410112"/>
        <c:scaling>
          <c:orientation val="minMax"/>
        </c:scaling>
        <c:delete val="1"/>
        <c:axPos val="l"/>
        <c:numFmt formatCode="General" sourceLinked="1"/>
        <c:tickLblPos val="none"/>
        <c:crossAx val="71167360"/>
        <c:crosses val="autoZero"/>
        <c:crossBetween val="between"/>
      </c:valAx>
      <c:serAx>
        <c:axId val="71026432"/>
        <c:scaling>
          <c:orientation val="minMax"/>
        </c:scaling>
        <c:delete val="1"/>
        <c:axPos val="b"/>
        <c:tickLblPos val="none"/>
        <c:crossAx val="58410112"/>
        <c:crosses val="autoZero"/>
      </c:serAx>
    </c:plotArea>
    <c:legend>
      <c:legendPos val="t"/>
      <c:layout>
        <c:manualLayout>
          <c:xMode val="edge"/>
          <c:yMode val="edge"/>
          <c:x val="0.43559480412170731"/>
          <c:y val="1.6836195965366955E-2"/>
          <c:w val="0.16893384854670987"/>
          <c:h val="7.7881988871760593E-2"/>
        </c:manualLayout>
      </c:layout>
    </c:legend>
    <c:plotVisOnly val="1"/>
    <c:dispBlanksAs val="gap"/>
  </c:chart>
  <c:txPr>
    <a:bodyPr/>
    <a:lstStyle/>
    <a:p>
      <a:pPr>
        <a:defRPr sz="1800"/>
      </a:pPr>
      <a:endParaRPr lang="it-IT"/>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it-IT"/>
  <c:chart>
    <c:title>
      <c:tx>
        <c:rich>
          <a:bodyPr/>
          <a:lstStyle/>
          <a:p>
            <a:pPr>
              <a:defRPr/>
            </a:pPr>
            <a:r>
              <a:rPr lang="it-IT" dirty="0" smtClean="0"/>
              <a:t>La ripartizione della popolazione mondiale</a:t>
            </a:r>
            <a:endParaRPr lang="it-IT" dirty="0"/>
          </a:p>
        </c:rich>
      </c:tx>
      <c:layout>
        <c:manualLayout>
          <c:xMode val="edge"/>
          <c:yMode val="edge"/>
          <c:x val="0.18394672888111246"/>
          <c:y val="0"/>
        </c:manualLayout>
      </c:layout>
    </c:title>
    <c:view3D>
      <c:rotX val="75"/>
      <c:perspective val="30"/>
    </c:view3D>
    <c:plotArea>
      <c:layout/>
      <c:pie3DChart>
        <c:varyColors val="1"/>
        <c:ser>
          <c:idx val="0"/>
          <c:order val="0"/>
          <c:tx>
            <c:strRef>
              <c:f>Foglio1!$B$1</c:f>
              <c:strCache>
                <c:ptCount val="1"/>
                <c:pt idx="0">
                  <c:v>Vendite</c:v>
                </c:pt>
              </c:strCache>
            </c:strRef>
          </c:tx>
          <c:explosion val="25"/>
          <c:dLbls>
            <c:showCatName val="1"/>
            <c:showPercent val="1"/>
            <c:showLeaderLines val="1"/>
          </c:dLbls>
          <c:cat>
            <c:strRef>
              <c:f>Foglio1!$A$2:$A$6</c:f>
              <c:strCache>
                <c:ptCount val="5"/>
                <c:pt idx="0">
                  <c:v>ASIA </c:v>
                </c:pt>
                <c:pt idx="1">
                  <c:v>AFRICA</c:v>
                </c:pt>
                <c:pt idx="2">
                  <c:v>AMERICA</c:v>
                </c:pt>
                <c:pt idx="3">
                  <c:v>EUROPA</c:v>
                </c:pt>
                <c:pt idx="4">
                  <c:v>OCEANIA</c:v>
                </c:pt>
              </c:strCache>
            </c:strRef>
          </c:cat>
          <c:val>
            <c:numRef>
              <c:f>Foglio1!$B$2:$B$6</c:f>
              <c:numCache>
                <c:formatCode>0%</c:formatCode>
                <c:ptCount val="5"/>
                <c:pt idx="0">
                  <c:v>0.61000000000000065</c:v>
                </c:pt>
                <c:pt idx="1">
                  <c:v>0.14000000000000001</c:v>
                </c:pt>
                <c:pt idx="2" formatCode="0.00%">
                  <c:v>0.13500000000000001</c:v>
                </c:pt>
                <c:pt idx="3">
                  <c:v>0.11</c:v>
                </c:pt>
                <c:pt idx="4" formatCode="0.00%">
                  <c:v>5.000000000000007E-3</c:v>
                </c:pt>
              </c:numCache>
            </c:numRef>
          </c:val>
        </c:ser>
        <c:dLbls>
          <c:showCatName val="1"/>
          <c:showPercent val="1"/>
        </c:dLbls>
      </c:pie3DChart>
    </c:plotArea>
    <c:plotVisOnly val="1"/>
    <c:dispBlanksAs val="zero"/>
  </c:chart>
  <c:txPr>
    <a:bodyPr/>
    <a:lstStyle/>
    <a:p>
      <a:pPr>
        <a:defRPr sz="1800"/>
      </a:pPr>
      <a:endParaRPr lang="it-IT"/>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it-IT"/>
  <c:chart>
    <c:autoTitleDeleted val="1"/>
    <c:plotArea>
      <c:layout>
        <c:manualLayout>
          <c:layoutTarget val="inner"/>
          <c:xMode val="edge"/>
          <c:yMode val="edge"/>
          <c:x val="0.12585022358316322"/>
          <c:y val="6.0227814944964222E-2"/>
          <c:w val="0.72479768153980884"/>
          <c:h val="0.83225905277882073"/>
        </c:manualLayout>
      </c:layout>
      <c:lineChart>
        <c:grouping val="stacked"/>
        <c:ser>
          <c:idx val="0"/>
          <c:order val="0"/>
          <c:tx>
            <c:strRef>
              <c:f>Foglio1!$B$1</c:f>
              <c:strCache>
                <c:ptCount val="1"/>
                <c:pt idx="0">
                  <c:v>Serie 1</c:v>
                </c:pt>
              </c:strCache>
            </c:strRef>
          </c:tx>
          <c:dLbls>
            <c:dLblPos val="t"/>
            <c:showVal val="1"/>
          </c:dLbls>
          <c:cat>
            <c:numRef>
              <c:f>Foglio1!$A$2:$A$11</c:f>
              <c:numCache>
                <c:formatCode>General</c:formatCode>
                <c:ptCount val="10"/>
                <c:pt idx="0">
                  <c:v>1800</c:v>
                </c:pt>
                <c:pt idx="1">
                  <c:v>1850</c:v>
                </c:pt>
                <c:pt idx="2">
                  <c:v>1900</c:v>
                </c:pt>
                <c:pt idx="3">
                  <c:v>1950</c:v>
                </c:pt>
                <c:pt idx="4">
                  <c:v>1960</c:v>
                </c:pt>
                <c:pt idx="5">
                  <c:v>1970</c:v>
                </c:pt>
                <c:pt idx="6">
                  <c:v>1980</c:v>
                </c:pt>
                <c:pt idx="7">
                  <c:v>1990</c:v>
                </c:pt>
                <c:pt idx="8">
                  <c:v>2000</c:v>
                </c:pt>
                <c:pt idx="9">
                  <c:v>2010</c:v>
                </c:pt>
              </c:numCache>
            </c:numRef>
          </c:cat>
          <c:val>
            <c:numRef>
              <c:f>Foglio1!$B$2:$B$11</c:f>
              <c:numCache>
                <c:formatCode>General</c:formatCode>
                <c:ptCount val="10"/>
                <c:pt idx="0">
                  <c:v>203</c:v>
                </c:pt>
                <c:pt idx="1">
                  <c:v>276</c:v>
                </c:pt>
                <c:pt idx="2">
                  <c:v>408</c:v>
                </c:pt>
                <c:pt idx="3">
                  <c:v>547</c:v>
                </c:pt>
                <c:pt idx="4">
                  <c:v>605</c:v>
                </c:pt>
                <c:pt idx="5">
                  <c:v>657</c:v>
                </c:pt>
                <c:pt idx="6">
                  <c:v>693</c:v>
                </c:pt>
                <c:pt idx="7">
                  <c:v>721</c:v>
                </c:pt>
                <c:pt idx="8">
                  <c:v>729</c:v>
                </c:pt>
                <c:pt idx="9">
                  <c:v>734</c:v>
                </c:pt>
              </c:numCache>
            </c:numRef>
          </c:val>
        </c:ser>
        <c:dLbls>
          <c:showVal val="1"/>
        </c:dLbls>
        <c:marker val="1"/>
        <c:axId val="79422592"/>
        <c:axId val="79424128"/>
      </c:lineChart>
      <c:catAx>
        <c:axId val="79422592"/>
        <c:scaling>
          <c:orientation val="minMax"/>
        </c:scaling>
        <c:axPos val="b"/>
        <c:numFmt formatCode="General" sourceLinked="1"/>
        <c:majorTickMark val="none"/>
        <c:tickLblPos val="nextTo"/>
        <c:crossAx val="79424128"/>
        <c:crosses val="autoZero"/>
        <c:auto val="1"/>
        <c:lblAlgn val="ctr"/>
        <c:lblOffset val="100"/>
      </c:catAx>
      <c:valAx>
        <c:axId val="79424128"/>
        <c:scaling>
          <c:orientation val="minMax"/>
        </c:scaling>
        <c:axPos val="l"/>
        <c:majorGridlines/>
        <c:title>
          <c:tx>
            <c:rich>
              <a:bodyPr/>
              <a:lstStyle/>
              <a:p>
                <a:pPr>
                  <a:defRPr/>
                </a:pPr>
                <a:r>
                  <a:rPr lang="it-IT" dirty="0" smtClean="0"/>
                  <a:t>Milioni abitanti</a:t>
                </a:r>
                <a:endParaRPr lang="it-IT" dirty="0"/>
              </a:p>
            </c:rich>
          </c:tx>
        </c:title>
        <c:numFmt formatCode="General" sourceLinked="1"/>
        <c:majorTickMark val="none"/>
        <c:tickLblPos val="nextTo"/>
        <c:crossAx val="79422592"/>
        <c:crosses val="autoZero"/>
        <c:crossBetween val="between"/>
      </c:valAx>
      <c:spPr>
        <a:noFill/>
        <a:ln w="25400">
          <a:noFill/>
        </a:ln>
      </c:spPr>
    </c:plotArea>
    <c:plotVisOnly val="1"/>
    <c:dispBlanksAs val="zero"/>
  </c:chart>
  <c:txPr>
    <a:bodyPr/>
    <a:lstStyle/>
    <a:p>
      <a:pPr>
        <a:defRPr sz="1800"/>
      </a:pPr>
      <a:endParaRPr lang="it-IT"/>
    </a:p>
  </c:txPr>
  <c:externalData r:id="rId1"/>
</c:chartSpace>
</file>

<file path=ppt/diagrams/_rels/data5.xml.rels><?xml version="1.0" encoding="UTF-8" standalone="yes"?>
<Relationships xmlns="http://schemas.openxmlformats.org/package/2006/relationships"><Relationship Id="rId1" Type="http://schemas.openxmlformats.org/officeDocument/2006/relationships/image" Target="../media/image3.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50BEDC-BF23-4A51-99E7-1AB29932C170}" type="doc">
      <dgm:prSet loTypeId="urn:microsoft.com/office/officeart/2005/8/layout/radial4" loCatId="relationship" qsTypeId="urn:microsoft.com/office/officeart/2005/8/quickstyle/simple3" qsCatId="simple" csTypeId="urn:microsoft.com/office/officeart/2005/8/colors/accent1_2" csCatId="accent1" phldr="1"/>
      <dgm:spPr/>
      <dgm:t>
        <a:bodyPr/>
        <a:lstStyle/>
        <a:p>
          <a:endParaRPr lang="it-IT"/>
        </a:p>
      </dgm:t>
    </dgm:pt>
    <dgm:pt modelId="{0ADCCA9D-3D02-4C53-B1C9-A512CDECB876}">
      <dgm:prSet phldrT="[Testo]"/>
      <dgm:spPr/>
      <dgm:t>
        <a:bodyPr/>
        <a:lstStyle/>
        <a:p>
          <a:r>
            <a:rPr lang="it-IT" dirty="0" smtClean="0"/>
            <a:t>Popolazione</a:t>
          </a:r>
        </a:p>
        <a:p>
          <a:r>
            <a:rPr lang="it-IT" dirty="0" smtClean="0"/>
            <a:t>che cambia</a:t>
          </a:r>
          <a:endParaRPr lang="it-IT" dirty="0"/>
        </a:p>
      </dgm:t>
    </dgm:pt>
    <dgm:pt modelId="{B195E5EF-7BE8-4B88-8453-267BC9C26FAB}" type="parTrans" cxnId="{27AE427B-C13E-4459-B903-FA6587817739}">
      <dgm:prSet/>
      <dgm:spPr/>
      <dgm:t>
        <a:bodyPr/>
        <a:lstStyle/>
        <a:p>
          <a:endParaRPr lang="it-IT"/>
        </a:p>
      </dgm:t>
    </dgm:pt>
    <dgm:pt modelId="{1D2FE48A-C86B-4ABC-B3FC-5E36A79DC736}" type="sibTrans" cxnId="{27AE427B-C13E-4459-B903-FA6587817739}">
      <dgm:prSet/>
      <dgm:spPr/>
      <dgm:t>
        <a:bodyPr/>
        <a:lstStyle/>
        <a:p>
          <a:endParaRPr lang="it-IT"/>
        </a:p>
      </dgm:t>
    </dgm:pt>
    <dgm:pt modelId="{9033C4BE-3A7F-4B28-BC22-0ED901499D83}">
      <dgm:prSet phldrT="[Testo]"/>
      <dgm:spPr/>
      <dgm:t>
        <a:bodyPr/>
        <a:lstStyle/>
        <a:p>
          <a:r>
            <a:rPr lang="it-IT" dirty="0" smtClean="0"/>
            <a:t>Nascite</a:t>
          </a:r>
          <a:endParaRPr lang="it-IT" dirty="0"/>
        </a:p>
      </dgm:t>
    </dgm:pt>
    <dgm:pt modelId="{9892D290-B818-4DB1-B94E-6D93EB147D11}" type="parTrans" cxnId="{29FF62D8-C9C9-4E46-A2E4-88B069177CA0}">
      <dgm:prSet/>
      <dgm:spPr/>
      <dgm:t>
        <a:bodyPr/>
        <a:lstStyle/>
        <a:p>
          <a:endParaRPr lang="it-IT"/>
        </a:p>
      </dgm:t>
    </dgm:pt>
    <dgm:pt modelId="{E66E4A01-B4F9-4F39-A1EA-D184EB558088}" type="sibTrans" cxnId="{29FF62D8-C9C9-4E46-A2E4-88B069177CA0}">
      <dgm:prSet/>
      <dgm:spPr/>
      <dgm:t>
        <a:bodyPr/>
        <a:lstStyle/>
        <a:p>
          <a:endParaRPr lang="it-IT"/>
        </a:p>
      </dgm:t>
    </dgm:pt>
    <dgm:pt modelId="{F99D42B8-16B7-46ED-B923-B896AAFE53ED}">
      <dgm:prSet phldrT="[Testo]"/>
      <dgm:spPr/>
      <dgm:t>
        <a:bodyPr/>
        <a:lstStyle/>
        <a:p>
          <a:r>
            <a:rPr lang="it-IT" dirty="0" smtClean="0"/>
            <a:t>Emigrazioni </a:t>
          </a:r>
          <a:endParaRPr lang="it-IT" dirty="0"/>
        </a:p>
      </dgm:t>
    </dgm:pt>
    <dgm:pt modelId="{B76B6845-C005-4998-BE49-21FFC7646036}" type="parTrans" cxnId="{E77BC540-DCE6-4A4C-8311-3FB61B4EDD1F}">
      <dgm:prSet/>
      <dgm:spPr/>
      <dgm:t>
        <a:bodyPr/>
        <a:lstStyle/>
        <a:p>
          <a:endParaRPr lang="it-IT"/>
        </a:p>
      </dgm:t>
    </dgm:pt>
    <dgm:pt modelId="{3999F3CA-8B54-4546-9A5A-5520263AA673}" type="sibTrans" cxnId="{E77BC540-DCE6-4A4C-8311-3FB61B4EDD1F}">
      <dgm:prSet/>
      <dgm:spPr/>
      <dgm:t>
        <a:bodyPr/>
        <a:lstStyle/>
        <a:p>
          <a:endParaRPr lang="it-IT"/>
        </a:p>
      </dgm:t>
    </dgm:pt>
    <dgm:pt modelId="{B9142A1D-A95A-4277-8A26-A2D79B146F64}">
      <dgm:prSet phldrT="[Testo]"/>
      <dgm:spPr/>
      <dgm:t>
        <a:bodyPr/>
        <a:lstStyle/>
        <a:p>
          <a:r>
            <a:rPr lang="it-IT" dirty="0" smtClean="0"/>
            <a:t>Morti</a:t>
          </a:r>
          <a:endParaRPr lang="it-IT" dirty="0"/>
        </a:p>
      </dgm:t>
    </dgm:pt>
    <dgm:pt modelId="{D97E9E97-8625-4DA1-9027-56B55A82E0D2}" type="parTrans" cxnId="{9F3165A5-84CE-4D44-AD53-12027B12F202}">
      <dgm:prSet/>
      <dgm:spPr/>
      <dgm:t>
        <a:bodyPr/>
        <a:lstStyle/>
        <a:p>
          <a:endParaRPr lang="it-IT"/>
        </a:p>
      </dgm:t>
    </dgm:pt>
    <dgm:pt modelId="{350DF155-8795-4C60-BE20-FC4EE25B2BC3}" type="sibTrans" cxnId="{9F3165A5-84CE-4D44-AD53-12027B12F202}">
      <dgm:prSet/>
      <dgm:spPr/>
      <dgm:t>
        <a:bodyPr/>
        <a:lstStyle/>
        <a:p>
          <a:endParaRPr lang="it-IT"/>
        </a:p>
      </dgm:t>
    </dgm:pt>
    <dgm:pt modelId="{31D2438C-4431-4C15-9A5C-CE07B1AE6A38}">
      <dgm:prSet phldrT="[Testo]"/>
      <dgm:spPr/>
      <dgm:t>
        <a:bodyPr/>
        <a:lstStyle/>
        <a:p>
          <a:r>
            <a:rPr lang="it-IT" dirty="0" smtClean="0"/>
            <a:t>Immigrazioni</a:t>
          </a:r>
          <a:endParaRPr lang="it-IT" dirty="0"/>
        </a:p>
      </dgm:t>
    </dgm:pt>
    <dgm:pt modelId="{D1999C6E-77E7-4025-9B74-435096D9F96D}" type="parTrans" cxnId="{1D1605C4-1015-401F-92DB-432AA4DC18C3}">
      <dgm:prSet/>
      <dgm:spPr/>
      <dgm:t>
        <a:bodyPr/>
        <a:lstStyle/>
        <a:p>
          <a:endParaRPr lang="it-IT"/>
        </a:p>
      </dgm:t>
    </dgm:pt>
    <dgm:pt modelId="{F5D74E3D-F50F-4341-A14C-948942D43120}" type="sibTrans" cxnId="{1D1605C4-1015-401F-92DB-432AA4DC18C3}">
      <dgm:prSet/>
      <dgm:spPr/>
      <dgm:t>
        <a:bodyPr/>
        <a:lstStyle/>
        <a:p>
          <a:endParaRPr lang="it-IT"/>
        </a:p>
      </dgm:t>
    </dgm:pt>
    <dgm:pt modelId="{933E4E92-95F0-4DBD-93A2-89A15D8C02AF}" type="pres">
      <dgm:prSet presAssocID="{FC50BEDC-BF23-4A51-99E7-1AB29932C170}" presName="cycle" presStyleCnt="0">
        <dgm:presLayoutVars>
          <dgm:chMax val="1"/>
          <dgm:dir/>
          <dgm:animLvl val="ctr"/>
          <dgm:resizeHandles val="exact"/>
        </dgm:presLayoutVars>
      </dgm:prSet>
      <dgm:spPr/>
      <dgm:t>
        <a:bodyPr/>
        <a:lstStyle/>
        <a:p>
          <a:endParaRPr lang="it-IT"/>
        </a:p>
      </dgm:t>
    </dgm:pt>
    <dgm:pt modelId="{8D5A2F73-87F6-4564-9C3F-7398E0FB12FE}" type="pres">
      <dgm:prSet presAssocID="{0ADCCA9D-3D02-4C53-B1C9-A512CDECB876}" presName="centerShape" presStyleLbl="node0" presStyleIdx="0" presStyleCnt="1" custLinFactNeighborX="3096" custLinFactNeighborY="-1047"/>
      <dgm:spPr/>
      <dgm:t>
        <a:bodyPr/>
        <a:lstStyle/>
        <a:p>
          <a:endParaRPr lang="it-IT"/>
        </a:p>
      </dgm:t>
    </dgm:pt>
    <dgm:pt modelId="{A0EF3619-04D0-4CBC-BCF9-2E7FB33C97E4}" type="pres">
      <dgm:prSet presAssocID="{9892D290-B818-4DB1-B94E-6D93EB147D11}" presName="parTrans" presStyleLbl="bgSibTrans2D1" presStyleIdx="0" presStyleCnt="4" custScaleX="120701"/>
      <dgm:spPr/>
      <dgm:t>
        <a:bodyPr/>
        <a:lstStyle/>
        <a:p>
          <a:endParaRPr lang="it-IT"/>
        </a:p>
      </dgm:t>
    </dgm:pt>
    <dgm:pt modelId="{5695479D-3133-4F92-9838-8EF2475053C7}" type="pres">
      <dgm:prSet presAssocID="{9033C4BE-3A7F-4B28-BC22-0ED901499D83}" presName="node" presStyleLbl="node1" presStyleIdx="0" presStyleCnt="4">
        <dgm:presLayoutVars>
          <dgm:bulletEnabled val="1"/>
        </dgm:presLayoutVars>
      </dgm:prSet>
      <dgm:spPr/>
      <dgm:t>
        <a:bodyPr/>
        <a:lstStyle/>
        <a:p>
          <a:endParaRPr lang="it-IT"/>
        </a:p>
      </dgm:t>
    </dgm:pt>
    <dgm:pt modelId="{55C319E8-CCC0-47AF-B305-C4C1B3B7FA30}" type="pres">
      <dgm:prSet presAssocID="{D97E9E97-8625-4DA1-9027-56B55A82E0D2}" presName="parTrans" presStyleLbl="bgSibTrans2D1" presStyleIdx="1" presStyleCnt="4" custScaleX="112665"/>
      <dgm:spPr/>
      <dgm:t>
        <a:bodyPr/>
        <a:lstStyle/>
        <a:p>
          <a:endParaRPr lang="it-IT"/>
        </a:p>
      </dgm:t>
    </dgm:pt>
    <dgm:pt modelId="{53B24FC6-E5BA-4400-92DA-57EF5C1C64A3}" type="pres">
      <dgm:prSet presAssocID="{B9142A1D-A95A-4277-8A26-A2D79B146F64}" presName="node" presStyleLbl="node1" presStyleIdx="1" presStyleCnt="4">
        <dgm:presLayoutVars>
          <dgm:bulletEnabled val="1"/>
        </dgm:presLayoutVars>
      </dgm:prSet>
      <dgm:spPr/>
      <dgm:t>
        <a:bodyPr/>
        <a:lstStyle/>
        <a:p>
          <a:endParaRPr lang="it-IT"/>
        </a:p>
      </dgm:t>
    </dgm:pt>
    <dgm:pt modelId="{5B6C8144-E58D-42F6-B8E6-D609CD359BB7}" type="pres">
      <dgm:prSet presAssocID="{D1999C6E-77E7-4025-9B74-435096D9F96D}" presName="parTrans" presStyleLbl="bgSibTrans2D1" presStyleIdx="2" presStyleCnt="4" custScaleX="125805"/>
      <dgm:spPr/>
      <dgm:t>
        <a:bodyPr/>
        <a:lstStyle/>
        <a:p>
          <a:endParaRPr lang="it-IT"/>
        </a:p>
      </dgm:t>
    </dgm:pt>
    <dgm:pt modelId="{9BF0600B-E6A6-4A66-AC92-66A3B270F743}" type="pres">
      <dgm:prSet presAssocID="{31D2438C-4431-4C15-9A5C-CE07B1AE6A38}" presName="node" presStyleLbl="node1" presStyleIdx="2" presStyleCnt="4">
        <dgm:presLayoutVars>
          <dgm:bulletEnabled val="1"/>
        </dgm:presLayoutVars>
      </dgm:prSet>
      <dgm:spPr/>
      <dgm:t>
        <a:bodyPr/>
        <a:lstStyle/>
        <a:p>
          <a:endParaRPr lang="it-IT"/>
        </a:p>
      </dgm:t>
    </dgm:pt>
    <dgm:pt modelId="{6F203824-BAFA-404D-B12F-9BAE74C39E2A}" type="pres">
      <dgm:prSet presAssocID="{B76B6845-C005-4998-BE49-21FFC7646036}" presName="parTrans" presStyleLbl="bgSibTrans2D1" presStyleIdx="3" presStyleCnt="4" custScaleX="129591"/>
      <dgm:spPr/>
      <dgm:t>
        <a:bodyPr/>
        <a:lstStyle/>
        <a:p>
          <a:endParaRPr lang="it-IT"/>
        </a:p>
      </dgm:t>
    </dgm:pt>
    <dgm:pt modelId="{34E219E0-6F2A-44E2-B56F-08400995EC96}" type="pres">
      <dgm:prSet presAssocID="{F99D42B8-16B7-46ED-B923-B896AAFE53ED}" presName="node" presStyleLbl="node1" presStyleIdx="3" presStyleCnt="4">
        <dgm:presLayoutVars>
          <dgm:bulletEnabled val="1"/>
        </dgm:presLayoutVars>
      </dgm:prSet>
      <dgm:spPr/>
      <dgm:t>
        <a:bodyPr/>
        <a:lstStyle/>
        <a:p>
          <a:endParaRPr lang="it-IT"/>
        </a:p>
      </dgm:t>
    </dgm:pt>
  </dgm:ptLst>
  <dgm:cxnLst>
    <dgm:cxn modelId="{18D2B869-2553-43A6-8C40-E57E84B46AEF}" type="presOf" srcId="{D97E9E97-8625-4DA1-9027-56B55A82E0D2}" destId="{55C319E8-CCC0-47AF-B305-C4C1B3B7FA30}" srcOrd="0" destOrd="0" presId="urn:microsoft.com/office/officeart/2005/8/layout/radial4"/>
    <dgm:cxn modelId="{83C2E762-06E5-4347-BD06-C7DC7D525866}" type="presOf" srcId="{0ADCCA9D-3D02-4C53-B1C9-A512CDECB876}" destId="{8D5A2F73-87F6-4564-9C3F-7398E0FB12FE}" srcOrd="0" destOrd="0" presId="urn:microsoft.com/office/officeart/2005/8/layout/radial4"/>
    <dgm:cxn modelId="{29FF62D8-C9C9-4E46-A2E4-88B069177CA0}" srcId="{0ADCCA9D-3D02-4C53-B1C9-A512CDECB876}" destId="{9033C4BE-3A7F-4B28-BC22-0ED901499D83}" srcOrd="0" destOrd="0" parTransId="{9892D290-B818-4DB1-B94E-6D93EB147D11}" sibTransId="{E66E4A01-B4F9-4F39-A1EA-D184EB558088}"/>
    <dgm:cxn modelId="{9F3165A5-84CE-4D44-AD53-12027B12F202}" srcId="{0ADCCA9D-3D02-4C53-B1C9-A512CDECB876}" destId="{B9142A1D-A95A-4277-8A26-A2D79B146F64}" srcOrd="1" destOrd="0" parTransId="{D97E9E97-8625-4DA1-9027-56B55A82E0D2}" sibTransId="{350DF155-8795-4C60-BE20-FC4EE25B2BC3}"/>
    <dgm:cxn modelId="{FEAAE2B6-9B0D-401D-99C0-0A73D3DDDACD}" type="presOf" srcId="{9033C4BE-3A7F-4B28-BC22-0ED901499D83}" destId="{5695479D-3133-4F92-9838-8EF2475053C7}" srcOrd="0" destOrd="0" presId="urn:microsoft.com/office/officeart/2005/8/layout/radial4"/>
    <dgm:cxn modelId="{5E5D94EB-6933-4CE3-BDCF-1794E3969A6E}" type="presOf" srcId="{F99D42B8-16B7-46ED-B923-B896AAFE53ED}" destId="{34E219E0-6F2A-44E2-B56F-08400995EC96}" srcOrd="0" destOrd="0" presId="urn:microsoft.com/office/officeart/2005/8/layout/radial4"/>
    <dgm:cxn modelId="{AF682519-32B2-4729-9108-D54016EC8394}" type="presOf" srcId="{B76B6845-C005-4998-BE49-21FFC7646036}" destId="{6F203824-BAFA-404D-B12F-9BAE74C39E2A}" srcOrd="0" destOrd="0" presId="urn:microsoft.com/office/officeart/2005/8/layout/radial4"/>
    <dgm:cxn modelId="{8F390A36-B9F1-4B5B-BD3B-5D68C104DF6B}" type="presOf" srcId="{B9142A1D-A95A-4277-8A26-A2D79B146F64}" destId="{53B24FC6-E5BA-4400-92DA-57EF5C1C64A3}" srcOrd="0" destOrd="0" presId="urn:microsoft.com/office/officeart/2005/8/layout/radial4"/>
    <dgm:cxn modelId="{B7AF3870-63E9-404F-8B16-0C200FAC4FF6}" type="presOf" srcId="{31D2438C-4431-4C15-9A5C-CE07B1AE6A38}" destId="{9BF0600B-E6A6-4A66-AC92-66A3B270F743}" srcOrd="0" destOrd="0" presId="urn:microsoft.com/office/officeart/2005/8/layout/radial4"/>
    <dgm:cxn modelId="{9C68BEED-37A2-4D88-95FC-4CE0EF0DD4D1}" type="presOf" srcId="{9892D290-B818-4DB1-B94E-6D93EB147D11}" destId="{A0EF3619-04D0-4CBC-BCF9-2E7FB33C97E4}" srcOrd="0" destOrd="0" presId="urn:microsoft.com/office/officeart/2005/8/layout/radial4"/>
    <dgm:cxn modelId="{27AE427B-C13E-4459-B903-FA6587817739}" srcId="{FC50BEDC-BF23-4A51-99E7-1AB29932C170}" destId="{0ADCCA9D-3D02-4C53-B1C9-A512CDECB876}" srcOrd="0" destOrd="0" parTransId="{B195E5EF-7BE8-4B88-8453-267BC9C26FAB}" sibTransId="{1D2FE48A-C86B-4ABC-B3FC-5E36A79DC736}"/>
    <dgm:cxn modelId="{87FD6F4F-C221-41DD-ADA1-2B4874133CE5}" type="presOf" srcId="{D1999C6E-77E7-4025-9B74-435096D9F96D}" destId="{5B6C8144-E58D-42F6-B8E6-D609CD359BB7}" srcOrd="0" destOrd="0" presId="urn:microsoft.com/office/officeart/2005/8/layout/radial4"/>
    <dgm:cxn modelId="{E77BC540-DCE6-4A4C-8311-3FB61B4EDD1F}" srcId="{0ADCCA9D-3D02-4C53-B1C9-A512CDECB876}" destId="{F99D42B8-16B7-46ED-B923-B896AAFE53ED}" srcOrd="3" destOrd="0" parTransId="{B76B6845-C005-4998-BE49-21FFC7646036}" sibTransId="{3999F3CA-8B54-4546-9A5A-5520263AA673}"/>
    <dgm:cxn modelId="{DF8ACA79-9D23-4D65-9C78-B0D1A9ECB95A}" type="presOf" srcId="{FC50BEDC-BF23-4A51-99E7-1AB29932C170}" destId="{933E4E92-95F0-4DBD-93A2-89A15D8C02AF}" srcOrd="0" destOrd="0" presId="urn:microsoft.com/office/officeart/2005/8/layout/radial4"/>
    <dgm:cxn modelId="{1D1605C4-1015-401F-92DB-432AA4DC18C3}" srcId="{0ADCCA9D-3D02-4C53-B1C9-A512CDECB876}" destId="{31D2438C-4431-4C15-9A5C-CE07B1AE6A38}" srcOrd="2" destOrd="0" parTransId="{D1999C6E-77E7-4025-9B74-435096D9F96D}" sibTransId="{F5D74E3D-F50F-4341-A14C-948942D43120}"/>
    <dgm:cxn modelId="{A8CAF938-32F9-42FF-963A-E84D33F32639}" type="presParOf" srcId="{933E4E92-95F0-4DBD-93A2-89A15D8C02AF}" destId="{8D5A2F73-87F6-4564-9C3F-7398E0FB12FE}" srcOrd="0" destOrd="0" presId="urn:microsoft.com/office/officeart/2005/8/layout/radial4"/>
    <dgm:cxn modelId="{51534747-5D54-487D-87A0-02E67B9EBEA0}" type="presParOf" srcId="{933E4E92-95F0-4DBD-93A2-89A15D8C02AF}" destId="{A0EF3619-04D0-4CBC-BCF9-2E7FB33C97E4}" srcOrd="1" destOrd="0" presId="urn:microsoft.com/office/officeart/2005/8/layout/radial4"/>
    <dgm:cxn modelId="{C2B4771C-B1D4-4498-848F-6C3CB145BD7A}" type="presParOf" srcId="{933E4E92-95F0-4DBD-93A2-89A15D8C02AF}" destId="{5695479D-3133-4F92-9838-8EF2475053C7}" srcOrd="2" destOrd="0" presId="urn:microsoft.com/office/officeart/2005/8/layout/radial4"/>
    <dgm:cxn modelId="{2D9B4031-3276-4364-A50E-91B0D1538338}" type="presParOf" srcId="{933E4E92-95F0-4DBD-93A2-89A15D8C02AF}" destId="{55C319E8-CCC0-47AF-B305-C4C1B3B7FA30}" srcOrd="3" destOrd="0" presId="urn:microsoft.com/office/officeart/2005/8/layout/radial4"/>
    <dgm:cxn modelId="{19CA92C8-D91A-44CC-BDB5-2F74FF7FA525}" type="presParOf" srcId="{933E4E92-95F0-4DBD-93A2-89A15D8C02AF}" destId="{53B24FC6-E5BA-4400-92DA-57EF5C1C64A3}" srcOrd="4" destOrd="0" presId="urn:microsoft.com/office/officeart/2005/8/layout/radial4"/>
    <dgm:cxn modelId="{6D9CACEC-3969-4CE7-9E27-1615ED7875D1}" type="presParOf" srcId="{933E4E92-95F0-4DBD-93A2-89A15D8C02AF}" destId="{5B6C8144-E58D-42F6-B8E6-D609CD359BB7}" srcOrd="5" destOrd="0" presId="urn:microsoft.com/office/officeart/2005/8/layout/radial4"/>
    <dgm:cxn modelId="{C7670D26-2D31-4F1A-A8D9-46DDC64F55DE}" type="presParOf" srcId="{933E4E92-95F0-4DBD-93A2-89A15D8C02AF}" destId="{9BF0600B-E6A6-4A66-AC92-66A3B270F743}" srcOrd="6" destOrd="0" presId="urn:microsoft.com/office/officeart/2005/8/layout/radial4"/>
    <dgm:cxn modelId="{5625DEF8-09D7-48FA-94E9-2EE4BE95F138}" type="presParOf" srcId="{933E4E92-95F0-4DBD-93A2-89A15D8C02AF}" destId="{6F203824-BAFA-404D-B12F-9BAE74C39E2A}" srcOrd="7" destOrd="0" presId="urn:microsoft.com/office/officeart/2005/8/layout/radial4"/>
    <dgm:cxn modelId="{02806E21-1447-4CBD-A212-1E998F46D2BA}" type="presParOf" srcId="{933E4E92-95F0-4DBD-93A2-89A15D8C02AF}" destId="{34E219E0-6F2A-44E2-B56F-08400995EC96}" srcOrd="8" destOrd="0" presId="urn:microsoft.com/office/officeart/2005/8/layout/radial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F9A6E02-3A47-4EA4-907B-232F32142900}" type="doc">
      <dgm:prSet loTypeId="urn:microsoft.com/office/officeart/2005/8/layout/equation1" loCatId="relationship" qsTypeId="urn:microsoft.com/office/officeart/2005/8/quickstyle/simple3" qsCatId="simple" csTypeId="urn:microsoft.com/office/officeart/2005/8/colors/accent1_2" csCatId="accent1" phldr="1"/>
      <dgm:spPr/>
    </dgm:pt>
    <dgm:pt modelId="{9979E5A3-0AE3-4146-BA62-6AC6E9C459BC}">
      <dgm:prSet phldrT="[Testo]" custT="1"/>
      <dgm:spPr/>
      <dgm:t>
        <a:bodyPr/>
        <a:lstStyle/>
        <a:p>
          <a:r>
            <a:rPr lang="it-IT" sz="2800" dirty="0" smtClean="0"/>
            <a:t>Saldo naturale</a:t>
          </a:r>
          <a:endParaRPr lang="it-IT" sz="2800" dirty="0"/>
        </a:p>
      </dgm:t>
    </dgm:pt>
    <dgm:pt modelId="{E563507E-ABEF-4B3C-A434-73FBA2F3E24B}" type="parTrans" cxnId="{19F03178-AA60-43CB-B870-099DE29C2727}">
      <dgm:prSet/>
      <dgm:spPr/>
      <dgm:t>
        <a:bodyPr/>
        <a:lstStyle/>
        <a:p>
          <a:endParaRPr lang="it-IT"/>
        </a:p>
      </dgm:t>
    </dgm:pt>
    <dgm:pt modelId="{D09ABA50-AB78-40D0-AE63-7F71F8473536}" type="sibTrans" cxnId="{19F03178-AA60-43CB-B870-099DE29C2727}">
      <dgm:prSet/>
      <dgm:spPr/>
      <dgm:t>
        <a:bodyPr/>
        <a:lstStyle/>
        <a:p>
          <a:endParaRPr lang="it-IT"/>
        </a:p>
      </dgm:t>
    </dgm:pt>
    <dgm:pt modelId="{610866B4-82E2-491F-9A17-25E677986516}">
      <dgm:prSet phldrT="[Testo]" custT="1"/>
      <dgm:spPr/>
      <dgm:t>
        <a:bodyPr/>
        <a:lstStyle/>
        <a:p>
          <a:r>
            <a:rPr lang="it-IT" sz="2800" dirty="0" smtClean="0"/>
            <a:t>Saldo migratorio</a:t>
          </a:r>
          <a:endParaRPr lang="it-IT" sz="2800" dirty="0"/>
        </a:p>
      </dgm:t>
    </dgm:pt>
    <dgm:pt modelId="{1938AE3C-51D7-400E-9C46-7B7014F0226A}" type="parTrans" cxnId="{1A3C09E4-9BA2-40A9-BAEB-B1B909BAA147}">
      <dgm:prSet/>
      <dgm:spPr/>
      <dgm:t>
        <a:bodyPr/>
        <a:lstStyle/>
        <a:p>
          <a:endParaRPr lang="it-IT"/>
        </a:p>
      </dgm:t>
    </dgm:pt>
    <dgm:pt modelId="{098340B7-7BA4-41EB-BAD9-C08DC9BEF48D}" type="sibTrans" cxnId="{1A3C09E4-9BA2-40A9-BAEB-B1B909BAA147}">
      <dgm:prSet/>
      <dgm:spPr/>
      <dgm:t>
        <a:bodyPr/>
        <a:lstStyle/>
        <a:p>
          <a:endParaRPr lang="it-IT"/>
        </a:p>
      </dgm:t>
    </dgm:pt>
    <dgm:pt modelId="{1BCB5D61-03C5-413A-BB9E-3387BA984355}">
      <dgm:prSet phldrT="[Testo]" custT="1"/>
      <dgm:spPr/>
      <dgm:t>
        <a:bodyPr/>
        <a:lstStyle/>
        <a:p>
          <a:r>
            <a:rPr lang="it-IT" sz="2800" dirty="0" smtClean="0"/>
            <a:t>Saldo complessivo</a:t>
          </a:r>
          <a:endParaRPr lang="it-IT" sz="2800" dirty="0"/>
        </a:p>
      </dgm:t>
    </dgm:pt>
    <dgm:pt modelId="{3226B0B9-0028-476E-9EEE-08AA26A8B85A}" type="parTrans" cxnId="{CDA35F60-06F5-4FBA-8139-D3D72ED3620E}">
      <dgm:prSet/>
      <dgm:spPr/>
      <dgm:t>
        <a:bodyPr/>
        <a:lstStyle/>
        <a:p>
          <a:endParaRPr lang="it-IT"/>
        </a:p>
      </dgm:t>
    </dgm:pt>
    <dgm:pt modelId="{2931E111-57AB-4DA4-ADD3-51026EF4EF21}" type="sibTrans" cxnId="{CDA35F60-06F5-4FBA-8139-D3D72ED3620E}">
      <dgm:prSet/>
      <dgm:spPr/>
      <dgm:t>
        <a:bodyPr/>
        <a:lstStyle/>
        <a:p>
          <a:endParaRPr lang="it-IT"/>
        </a:p>
      </dgm:t>
    </dgm:pt>
    <dgm:pt modelId="{AF53324A-2D0D-4193-8F0A-5E0D5AB07B55}" type="pres">
      <dgm:prSet presAssocID="{AF9A6E02-3A47-4EA4-907B-232F32142900}" presName="linearFlow" presStyleCnt="0">
        <dgm:presLayoutVars>
          <dgm:dir/>
          <dgm:resizeHandles val="exact"/>
        </dgm:presLayoutVars>
      </dgm:prSet>
      <dgm:spPr/>
    </dgm:pt>
    <dgm:pt modelId="{6C4C928A-5D8C-40D3-B5BE-7317845BBC6F}" type="pres">
      <dgm:prSet presAssocID="{9979E5A3-0AE3-4146-BA62-6AC6E9C459BC}" presName="node" presStyleLbl="node1" presStyleIdx="0" presStyleCnt="3">
        <dgm:presLayoutVars>
          <dgm:bulletEnabled val="1"/>
        </dgm:presLayoutVars>
      </dgm:prSet>
      <dgm:spPr/>
      <dgm:t>
        <a:bodyPr/>
        <a:lstStyle/>
        <a:p>
          <a:endParaRPr lang="it-IT"/>
        </a:p>
      </dgm:t>
    </dgm:pt>
    <dgm:pt modelId="{E9DDCDE0-5F9E-4C08-8F29-FC2943EC3C7E}" type="pres">
      <dgm:prSet presAssocID="{D09ABA50-AB78-40D0-AE63-7F71F8473536}" presName="spacerL" presStyleCnt="0"/>
      <dgm:spPr/>
    </dgm:pt>
    <dgm:pt modelId="{25027E1F-C462-4FFB-A1CE-1347006F606C}" type="pres">
      <dgm:prSet presAssocID="{D09ABA50-AB78-40D0-AE63-7F71F8473536}" presName="sibTrans" presStyleLbl="sibTrans2D1" presStyleIdx="0" presStyleCnt="2"/>
      <dgm:spPr/>
      <dgm:t>
        <a:bodyPr/>
        <a:lstStyle/>
        <a:p>
          <a:endParaRPr lang="it-IT"/>
        </a:p>
      </dgm:t>
    </dgm:pt>
    <dgm:pt modelId="{B230A611-1FAE-4043-83DC-27E56F387144}" type="pres">
      <dgm:prSet presAssocID="{D09ABA50-AB78-40D0-AE63-7F71F8473536}" presName="spacerR" presStyleCnt="0"/>
      <dgm:spPr/>
    </dgm:pt>
    <dgm:pt modelId="{A181F610-2B61-4B5B-B8F5-7F5EE634870E}" type="pres">
      <dgm:prSet presAssocID="{610866B4-82E2-491F-9A17-25E677986516}" presName="node" presStyleLbl="node1" presStyleIdx="1" presStyleCnt="3">
        <dgm:presLayoutVars>
          <dgm:bulletEnabled val="1"/>
        </dgm:presLayoutVars>
      </dgm:prSet>
      <dgm:spPr/>
      <dgm:t>
        <a:bodyPr/>
        <a:lstStyle/>
        <a:p>
          <a:endParaRPr lang="it-IT"/>
        </a:p>
      </dgm:t>
    </dgm:pt>
    <dgm:pt modelId="{4FEE0D95-E296-4459-9074-9CFC31492D1A}" type="pres">
      <dgm:prSet presAssocID="{098340B7-7BA4-41EB-BAD9-C08DC9BEF48D}" presName="spacerL" presStyleCnt="0"/>
      <dgm:spPr/>
    </dgm:pt>
    <dgm:pt modelId="{62E17775-08E9-46EA-8264-821A855567B4}" type="pres">
      <dgm:prSet presAssocID="{098340B7-7BA4-41EB-BAD9-C08DC9BEF48D}" presName="sibTrans" presStyleLbl="sibTrans2D1" presStyleIdx="1" presStyleCnt="2"/>
      <dgm:spPr/>
      <dgm:t>
        <a:bodyPr/>
        <a:lstStyle/>
        <a:p>
          <a:endParaRPr lang="it-IT"/>
        </a:p>
      </dgm:t>
    </dgm:pt>
    <dgm:pt modelId="{412000CA-3D2F-409B-B996-F9E62B3CCE08}" type="pres">
      <dgm:prSet presAssocID="{098340B7-7BA4-41EB-BAD9-C08DC9BEF48D}" presName="spacerR" presStyleCnt="0"/>
      <dgm:spPr/>
    </dgm:pt>
    <dgm:pt modelId="{229616E7-9BB6-411B-945B-E20DF65DB64D}" type="pres">
      <dgm:prSet presAssocID="{1BCB5D61-03C5-413A-BB9E-3387BA984355}" presName="node" presStyleLbl="node1" presStyleIdx="2" presStyleCnt="3">
        <dgm:presLayoutVars>
          <dgm:bulletEnabled val="1"/>
        </dgm:presLayoutVars>
      </dgm:prSet>
      <dgm:spPr/>
      <dgm:t>
        <a:bodyPr/>
        <a:lstStyle/>
        <a:p>
          <a:endParaRPr lang="it-IT"/>
        </a:p>
      </dgm:t>
    </dgm:pt>
  </dgm:ptLst>
  <dgm:cxnLst>
    <dgm:cxn modelId="{CDA35F60-06F5-4FBA-8139-D3D72ED3620E}" srcId="{AF9A6E02-3A47-4EA4-907B-232F32142900}" destId="{1BCB5D61-03C5-413A-BB9E-3387BA984355}" srcOrd="2" destOrd="0" parTransId="{3226B0B9-0028-476E-9EEE-08AA26A8B85A}" sibTransId="{2931E111-57AB-4DA4-ADD3-51026EF4EF21}"/>
    <dgm:cxn modelId="{1A3C09E4-9BA2-40A9-BAEB-B1B909BAA147}" srcId="{AF9A6E02-3A47-4EA4-907B-232F32142900}" destId="{610866B4-82E2-491F-9A17-25E677986516}" srcOrd="1" destOrd="0" parTransId="{1938AE3C-51D7-400E-9C46-7B7014F0226A}" sibTransId="{098340B7-7BA4-41EB-BAD9-C08DC9BEF48D}"/>
    <dgm:cxn modelId="{ACA09B7D-280B-4B7F-ACA1-335D796608D8}" type="presOf" srcId="{9979E5A3-0AE3-4146-BA62-6AC6E9C459BC}" destId="{6C4C928A-5D8C-40D3-B5BE-7317845BBC6F}" srcOrd="0" destOrd="0" presId="urn:microsoft.com/office/officeart/2005/8/layout/equation1"/>
    <dgm:cxn modelId="{B69AE36E-7146-42DE-8308-590C24091A26}" type="presOf" srcId="{1BCB5D61-03C5-413A-BB9E-3387BA984355}" destId="{229616E7-9BB6-411B-945B-E20DF65DB64D}" srcOrd="0" destOrd="0" presId="urn:microsoft.com/office/officeart/2005/8/layout/equation1"/>
    <dgm:cxn modelId="{5B5CDA35-9D16-44F1-B84A-ED0830110B1D}" type="presOf" srcId="{D09ABA50-AB78-40D0-AE63-7F71F8473536}" destId="{25027E1F-C462-4FFB-A1CE-1347006F606C}" srcOrd="0" destOrd="0" presId="urn:microsoft.com/office/officeart/2005/8/layout/equation1"/>
    <dgm:cxn modelId="{605E226E-39C7-402D-B685-D930958044FE}" type="presOf" srcId="{AF9A6E02-3A47-4EA4-907B-232F32142900}" destId="{AF53324A-2D0D-4193-8F0A-5E0D5AB07B55}" srcOrd="0" destOrd="0" presId="urn:microsoft.com/office/officeart/2005/8/layout/equation1"/>
    <dgm:cxn modelId="{0B32CEEF-063C-4AF1-9E8B-F0D1A9EAB398}" type="presOf" srcId="{610866B4-82E2-491F-9A17-25E677986516}" destId="{A181F610-2B61-4B5B-B8F5-7F5EE634870E}" srcOrd="0" destOrd="0" presId="urn:microsoft.com/office/officeart/2005/8/layout/equation1"/>
    <dgm:cxn modelId="{84045B66-8E18-44A0-BE27-5EDAAF1F9184}" type="presOf" srcId="{098340B7-7BA4-41EB-BAD9-C08DC9BEF48D}" destId="{62E17775-08E9-46EA-8264-821A855567B4}" srcOrd="0" destOrd="0" presId="urn:microsoft.com/office/officeart/2005/8/layout/equation1"/>
    <dgm:cxn modelId="{19F03178-AA60-43CB-B870-099DE29C2727}" srcId="{AF9A6E02-3A47-4EA4-907B-232F32142900}" destId="{9979E5A3-0AE3-4146-BA62-6AC6E9C459BC}" srcOrd="0" destOrd="0" parTransId="{E563507E-ABEF-4B3C-A434-73FBA2F3E24B}" sibTransId="{D09ABA50-AB78-40D0-AE63-7F71F8473536}"/>
    <dgm:cxn modelId="{3B486AEA-1713-4C8C-B95B-AFF593686BE6}" type="presParOf" srcId="{AF53324A-2D0D-4193-8F0A-5E0D5AB07B55}" destId="{6C4C928A-5D8C-40D3-B5BE-7317845BBC6F}" srcOrd="0" destOrd="0" presId="urn:microsoft.com/office/officeart/2005/8/layout/equation1"/>
    <dgm:cxn modelId="{41640A70-7D5C-4566-91A8-4BABC594C8F1}" type="presParOf" srcId="{AF53324A-2D0D-4193-8F0A-5E0D5AB07B55}" destId="{E9DDCDE0-5F9E-4C08-8F29-FC2943EC3C7E}" srcOrd="1" destOrd="0" presId="urn:microsoft.com/office/officeart/2005/8/layout/equation1"/>
    <dgm:cxn modelId="{DAEA1BC7-5711-412A-8C41-AEC795ABD27D}" type="presParOf" srcId="{AF53324A-2D0D-4193-8F0A-5E0D5AB07B55}" destId="{25027E1F-C462-4FFB-A1CE-1347006F606C}" srcOrd="2" destOrd="0" presId="urn:microsoft.com/office/officeart/2005/8/layout/equation1"/>
    <dgm:cxn modelId="{7CFD8C03-EBDB-40A6-80AB-37A62EB05897}" type="presParOf" srcId="{AF53324A-2D0D-4193-8F0A-5E0D5AB07B55}" destId="{B230A611-1FAE-4043-83DC-27E56F387144}" srcOrd="3" destOrd="0" presId="urn:microsoft.com/office/officeart/2005/8/layout/equation1"/>
    <dgm:cxn modelId="{1839F110-26AA-46F0-9769-AE65B35F53A4}" type="presParOf" srcId="{AF53324A-2D0D-4193-8F0A-5E0D5AB07B55}" destId="{A181F610-2B61-4B5B-B8F5-7F5EE634870E}" srcOrd="4" destOrd="0" presId="urn:microsoft.com/office/officeart/2005/8/layout/equation1"/>
    <dgm:cxn modelId="{3F9CCBCF-7EDD-48EF-B787-5F938FDD392C}" type="presParOf" srcId="{AF53324A-2D0D-4193-8F0A-5E0D5AB07B55}" destId="{4FEE0D95-E296-4459-9074-9CFC31492D1A}" srcOrd="5" destOrd="0" presId="urn:microsoft.com/office/officeart/2005/8/layout/equation1"/>
    <dgm:cxn modelId="{90E2FE93-239A-424F-BD27-4E7785E25F46}" type="presParOf" srcId="{AF53324A-2D0D-4193-8F0A-5E0D5AB07B55}" destId="{62E17775-08E9-46EA-8264-821A855567B4}" srcOrd="6" destOrd="0" presId="urn:microsoft.com/office/officeart/2005/8/layout/equation1"/>
    <dgm:cxn modelId="{868F5EE2-AF45-40F2-A4A9-6ED9373F5843}" type="presParOf" srcId="{AF53324A-2D0D-4193-8F0A-5E0D5AB07B55}" destId="{412000CA-3D2F-409B-B996-F9E62B3CCE08}" srcOrd="7" destOrd="0" presId="urn:microsoft.com/office/officeart/2005/8/layout/equation1"/>
    <dgm:cxn modelId="{4C8919FF-7ADE-467E-B035-FB7A4E92EB2E}" type="presParOf" srcId="{AF53324A-2D0D-4193-8F0A-5E0D5AB07B55}" destId="{229616E7-9BB6-411B-945B-E20DF65DB64D}" srcOrd="8" destOrd="0" presId="urn:microsoft.com/office/officeart/2005/8/layout/equatio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59846E0-1EF3-470C-9EC0-E6058681AEDD}" type="doc">
      <dgm:prSet loTypeId="urn:microsoft.com/office/officeart/2005/8/layout/arrow2" loCatId="process" qsTypeId="urn:microsoft.com/office/officeart/2005/8/quickstyle/3d3" qsCatId="3D" csTypeId="urn:microsoft.com/office/officeart/2005/8/colors/accent1_2" csCatId="accent1" phldr="1"/>
      <dgm:spPr/>
    </dgm:pt>
    <dgm:pt modelId="{A1D1C1B1-32C4-408D-9C3D-F122A04CAD40}">
      <dgm:prSet phldrT="[Testo]" custT="1"/>
      <dgm:spPr/>
      <dgm:t>
        <a:bodyPr/>
        <a:lstStyle/>
        <a:p>
          <a:r>
            <a:rPr lang="it-IT" sz="2800" dirty="0" smtClean="0"/>
            <a:t>Saldo naturale</a:t>
          </a:r>
          <a:endParaRPr lang="it-IT" sz="2800" dirty="0"/>
        </a:p>
      </dgm:t>
    </dgm:pt>
    <dgm:pt modelId="{1D616188-A2CE-4F8C-A4FD-BA76D638C555}" type="parTrans" cxnId="{31F99164-411C-4BEE-911F-1251E71D4B82}">
      <dgm:prSet/>
      <dgm:spPr/>
      <dgm:t>
        <a:bodyPr/>
        <a:lstStyle/>
        <a:p>
          <a:endParaRPr lang="it-IT"/>
        </a:p>
      </dgm:t>
    </dgm:pt>
    <dgm:pt modelId="{FA2BA9CF-47FF-4C74-892C-75CE28C96D2E}" type="sibTrans" cxnId="{31F99164-411C-4BEE-911F-1251E71D4B82}">
      <dgm:prSet/>
      <dgm:spPr/>
      <dgm:t>
        <a:bodyPr/>
        <a:lstStyle/>
        <a:p>
          <a:endParaRPr lang="it-IT"/>
        </a:p>
      </dgm:t>
    </dgm:pt>
    <dgm:pt modelId="{16CF4640-C82D-4F98-A890-F1C121003C98}">
      <dgm:prSet phldrT="[Testo]" custT="1"/>
      <dgm:spPr/>
      <dgm:t>
        <a:bodyPr/>
        <a:lstStyle/>
        <a:p>
          <a:r>
            <a:rPr lang="it-IT" sz="2800" dirty="0" smtClean="0"/>
            <a:t>Saldo migratorio</a:t>
          </a:r>
          <a:endParaRPr lang="it-IT" sz="2800" dirty="0"/>
        </a:p>
      </dgm:t>
    </dgm:pt>
    <dgm:pt modelId="{138585EC-8E0A-435F-811A-902E916D67A4}" type="parTrans" cxnId="{8CB5101F-8C91-4421-BC96-398EFBD18778}">
      <dgm:prSet/>
      <dgm:spPr/>
      <dgm:t>
        <a:bodyPr/>
        <a:lstStyle/>
        <a:p>
          <a:endParaRPr lang="it-IT"/>
        </a:p>
      </dgm:t>
    </dgm:pt>
    <dgm:pt modelId="{5E39F256-47DF-4350-965D-9E58C4E96817}" type="sibTrans" cxnId="{8CB5101F-8C91-4421-BC96-398EFBD18778}">
      <dgm:prSet/>
      <dgm:spPr/>
      <dgm:t>
        <a:bodyPr/>
        <a:lstStyle/>
        <a:p>
          <a:endParaRPr lang="it-IT"/>
        </a:p>
      </dgm:t>
    </dgm:pt>
    <dgm:pt modelId="{05C7D798-50F9-4B86-B389-CCCC427713CF}">
      <dgm:prSet phldrT="[Testo]" custT="1"/>
      <dgm:spPr/>
      <dgm:t>
        <a:bodyPr/>
        <a:lstStyle/>
        <a:p>
          <a:r>
            <a:rPr lang="it-IT" sz="2800" dirty="0" smtClean="0"/>
            <a:t>Positivo</a:t>
          </a:r>
          <a:endParaRPr lang="it-IT" sz="2800" dirty="0"/>
        </a:p>
      </dgm:t>
    </dgm:pt>
    <dgm:pt modelId="{833EAAB9-0EF8-4C4B-A993-1F4EB5307203}" type="parTrans" cxnId="{68ED3F70-36C3-4731-8580-DABBBF0B698E}">
      <dgm:prSet/>
      <dgm:spPr/>
      <dgm:t>
        <a:bodyPr/>
        <a:lstStyle/>
        <a:p>
          <a:endParaRPr lang="it-IT"/>
        </a:p>
      </dgm:t>
    </dgm:pt>
    <dgm:pt modelId="{CB593950-EBE0-4C18-87B2-8F5F4371F688}" type="sibTrans" cxnId="{68ED3F70-36C3-4731-8580-DABBBF0B698E}">
      <dgm:prSet/>
      <dgm:spPr/>
      <dgm:t>
        <a:bodyPr/>
        <a:lstStyle/>
        <a:p>
          <a:endParaRPr lang="it-IT"/>
        </a:p>
      </dgm:t>
    </dgm:pt>
    <dgm:pt modelId="{1D116193-E1D2-4AEB-BEB8-E3FDBF75963D}" type="pres">
      <dgm:prSet presAssocID="{059846E0-1EF3-470C-9EC0-E6058681AEDD}" presName="arrowDiagram" presStyleCnt="0">
        <dgm:presLayoutVars>
          <dgm:chMax val="5"/>
          <dgm:dir/>
          <dgm:resizeHandles val="exact"/>
        </dgm:presLayoutVars>
      </dgm:prSet>
      <dgm:spPr/>
    </dgm:pt>
    <dgm:pt modelId="{2DB8D75A-B0B8-4D8F-B79C-85A13603BC26}" type="pres">
      <dgm:prSet presAssocID="{059846E0-1EF3-470C-9EC0-E6058681AEDD}" presName="arrow" presStyleLbl="bgShp" presStyleIdx="0" presStyleCnt="1" custLinFactNeighborX="281" custLinFactNeighborY="2223"/>
      <dgm:spPr/>
    </dgm:pt>
    <dgm:pt modelId="{2CE58E13-19E9-4175-AD37-699EF06CA3A1}" type="pres">
      <dgm:prSet presAssocID="{059846E0-1EF3-470C-9EC0-E6058681AEDD}" presName="arrowDiagram3" presStyleCnt="0"/>
      <dgm:spPr/>
    </dgm:pt>
    <dgm:pt modelId="{ABFB91BC-CCE6-43E7-A790-9FA29D54EBB5}" type="pres">
      <dgm:prSet presAssocID="{A1D1C1B1-32C4-408D-9C3D-F122A04CAD40}" presName="bullet3a" presStyleLbl="node1" presStyleIdx="0" presStyleCnt="3"/>
      <dgm:spPr/>
    </dgm:pt>
    <dgm:pt modelId="{6CFA5F14-A14F-4B7C-A391-0161301E9F20}" type="pres">
      <dgm:prSet presAssocID="{A1D1C1B1-32C4-408D-9C3D-F122A04CAD40}" presName="textBox3a" presStyleLbl="revTx" presStyleIdx="0" presStyleCnt="3">
        <dgm:presLayoutVars>
          <dgm:bulletEnabled val="1"/>
        </dgm:presLayoutVars>
      </dgm:prSet>
      <dgm:spPr/>
      <dgm:t>
        <a:bodyPr/>
        <a:lstStyle/>
        <a:p>
          <a:endParaRPr lang="it-IT"/>
        </a:p>
      </dgm:t>
    </dgm:pt>
    <dgm:pt modelId="{AA330B56-6071-42F0-9111-AFEC6CFA691D}" type="pres">
      <dgm:prSet presAssocID="{16CF4640-C82D-4F98-A890-F1C121003C98}" presName="bullet3b" presStyleLbl="node1" presStyleIdx="1" presStyleCnt="3"/>
      <dgm:spPr/>
    </dgm:pt>
    <dgm:pt modelId="{7A802996-0EAD-49E6-9ECE-E55F7300A7EF}" type="pres">
      <dgm:prSet presAssocID="{16CF4640-C82D-4F98-A890-F1C121003C98}" presName="textBox3b" presStyleLbl="revTx" presStyleIdx="1" presStyleCnt="3">
        <dgm:presLayoutVars>
          <dgm:bulletEnabled val="1"/>
        </dgm:presLayoutVars>
      </dgm:prSet>
      <dgm:spPr/>
      <dgm:t>
        <a:bodyPr/>
        <a:lstStyle/>
        <a:p>
          <a:endParaRPr lang="it-IT"/>
        </a:p>
      </dgm:t>
    </dgm:pt>
    <dgm:pt modelId="{279BA0E5-CD1D-4AC6-99A1-67E8A58B4F72}" type="pres">
      <dgm:prSet presAssocID="{05C7D798-50F9-4B86-B389-CCCC427713CF}" presName="bullet3c" presStyleLbl="node1" presStyleIdx="2" presStyleCnt="3"/>
      <dgm:spPr/>
    </dgm:pt>
    <dgm:pt modelId="{6E226699-3C30-45DE-B308-2194BA182EDE}" type="pres">
      <dgm:prSet presAssocID="{05C7D798-50F9-4B86-B389-CCCC427713CF}" presName="textBox3c" presStyleLbl="revTx" presStyleIdx="2" presStyleCnt="3" custFlipHor="1" custScaleX="93958" custScaleY="106348">
        <dgm:presLayoutVars>
          <dgm:bulletEnabled val="1"/>
        </dgm:presLayoutVars>
      </dgm:prSet>
      <dgm:spPr/>
      <dgm:t>
        <a:bodyPr/>
        <a:lstStyle/>
        <a:p>
          <a:endParaRPr lang="it-IT"/>
        </a:p>
      </dgm:t>
    </dgm:pt>
  </dgm:ptLst>
  <dgm:cxnLst>
    <dgm:cxn modelId="{31F99164-411C-4BEE-911F-1251E71D4B82}" srcId="{059846E0-1EF3-470C-9EC0-E6058681AEDD}" destId="{A1D1C1B1-32C4-408D-9C3D-F122A04CAD40}" srcOrd="0" destOrd="0" parTransId="{1D616188-A2CE-4F8C-A4FD-BA76D638C555}" sibTransId="{FA2BA9CF-47FF-4C74-892C-75CE28C96D2E}"/>
    <dgm:cxn modelId="{439E4B73-15CD-417E-995B-B3BDDF85D7C0}" type="presOf" srcId="{16CF4640-C82D-4F98-A890-F1C121003C98}" destId="{7A802996-0EAD-49E6-9ECE-E55F7300A7EF}" srcOrd="0" destOrd="0" presId="urn:microsoft.com/office/officeart/2005/8/layout/arrow2"/>
    <dgm:cxn modelId="{99B0B50B-4F43-44A8-9B02-EBA00B8F1A16}" type="presOf" srcId="{059846E0-1EF3-470C-9EC0-E6058681AEDD}" destId="{1D116193-E1D2-4AEB-BEB8-E3FDBF75963D}" srcOrd="0" destOrd="0" presId="urn:microsoft.com/office/officeart/2005/8/layout/arrow2"/>
    <dgm:cxn modelId="{8CB5101F-8C91-4421-BC96-398EFBD18778}" srcId="{059846E0-1EF3-470C-9EC0-E6058681AEDD}" destId="{16CF4640-C82D-4F98-A890-F1C121003C98}" srcOrd="1" destOrd="0" parTransId="{138585EC-8E0A-435F-811A-902E916D67A4}" sibTransId="{5E39F256-47DF-4350-965D-9E58C4E96817}"/>
    <dgm:cxn modelId="{3F48F359-2580-4F5F-BD2A-BE28D54438EB}" type="presOf" srcId="{A1D1C1B1-32C4-408D-9C3D-F122A04CAD40}" destId="{6CFA5F14-A14F-4B7C-A391-0161301E9F20}" srcOrd="0" destOrd="0" presId="urn:microsoft.com/office/officeart/2005/8/layout/arrow2"/>
    <dgm:cxn modelId="{B8FF4083-DAAE-4EEF-860E-A0E68B5E93CB}" type="presOf" srcId="{05C7D798-50F9-4B86-B389-CCCC427713CF}" destId="{6E226699-3C30-45DE-B308-2194BA182EDE}" srcOrd="0" destOrd="0" presId="urn:microsoft.com/office/officeart/2005/8/layout/arrow2"/>
    <dgm:cxn modelId="{68ED3F70-36C3-4731-8580-DABBBF0B698E}" srcId="{059846E0-1EF3-470C-9EC0-E6058681AEDD}" destId="{05C7D798-50F9-4B86-B389-CCCC427713CF}" srcOrd="2" destOrd="0" parTransId="{833EAAB9-0EF8-4C4B-A993-1F4EB5307203}" sibTransId="{CB593950-EBE0-4C18-87B2-8F5F4371F688}"/>
    <dgm:cxn modelId="{BAEB2C20-EE5F-435B-92C1-1EAEE5D4FA3F}" type="presParOf" srcId="{1D116193-E1D2-4AEB-BEB8-E3FDBF75963D}" destId="{2DB8D75A-B0B8-4D8F-B79C-85A13603BC26}" srcOrd="0" destOrd="0" presId="urn:microsoft.com/office/officeart/2005/8/layout/arrow2"/>
    <dgm:cxn modelId="{F57C92A2-622E-4275-A4B0-1BC4F23698F8}" type="presParOf" srcId="{1D116193-E1D2-4AEB-BEB8-E3FDBF75963D}" destId="{2CE58E13-19E9-4175-AD37-699EF06CA3A1}" srcOrd="1" destOrd="0" presId="urn:microsoft.com/office/officeart/2005/8/layout/arrow2"/>
    <dgm:cxn modelId="{189A4B6C-F021-4378-8579-94922B98F61F}" type="presParOf" srcId="{2CE58E13-19E9-4175-AD37-699EF06CA3A1}" destId="{ABFB91BC-CCE6-43E7-A790-9FA29D54EBB5}" srcOrd="0" destOrd="0" presId="urn:microsoft.com/office/officeart/2005/8/layout/arrow2"/>
    <dgm:cxn modelId="{B0D00F47-613B-42D3-94E8-DE8AFEC3630B}" type="presParOf" srcId="{2CE58E13-19E9-4175-AD37-699EF06CA3A1}" destId="{6CFA5F14-A14F-4B7C-A391-0161301E9F20}" srcOrd="1" destOrd="0" presId="urn:microsoft.com/office/officeart/2005/8/layout/arrow2"/>
    <dgm:cxn modelId="{109D2EE0-E48B-443D-BEA0-3B17B4AA1250}" type="presParOf" srcId="{2CE58E13-19E9-4175-AD37-699EF06CA3A1}" destId="{AA330B56-6071-42F0-9111-AFEC6CFA691D}" srcOrd="2" destOrd="0" presId="urn:microsoft.com/office/officeart/2005/8/layout/arrow2"/>
    <dgm:cxn modelId="{57C5C4B4-E8CF-40D6-B27C-BD973D4071EE}" type="presParOf" srcId="{2CE58E13-19E9-4175-AD37-699EF06CA3A1}" destId="{7A802996-0EAD-49E6-9ECE-E55F7300A7EF}" srcOrd="3" destOrd="0" presId="urn:microsoft.com/office/officeart/2005/8/layout/arrow2"/>
    <dgm:cxn modelId="{4469C359-905C-4174-BFC8-40833EAE6983}" type="presParOf" srcId="{2CE58E13-19E9-4175-AD37-699EF06CA3A1}" destId="{279BA0E5-CD1D-4AC6-99A1-67E8A58B4F72}" srcOrd="4" destOrd="0" presId="urn:microsoft.com/office/officeart/2005/8/layout/arrow2"/>
    <dgm:cxn modelId="{BC5D2BE3-56BD-4D84-804C-B1C29900B323}" type="presParOf" srcId="{2CE58E13-19E9-4175-AD37-699EF06CA3A1}" destId="{6E226699-3C30-45DE-B308-2194BA182EDE}" srcOrd="5" destOrd="0" presId="urn:microsoft.com/office/officeart/2005/8/layout/arrow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AEFF60E-6D2F-456A-ABB7-B9037FF2E2EB}" type="doc">
      <dgm:prSet loTypeId="urn:microsoft.com/office/officeart/2005/8/layout/arrow2" loCatId="process" qsTypeId="urn:microsoft.com/office/officeart/2005/8/quickstyle/simple1" qsCatId="simple" csTypeId="urn:microsoft.com/office/officeart/2005/8/colors/accent1_2" csCatId="accent1" phldr="1"/>
      <dgm:spPr/>
    </dgm:pt>
    <dgm:pt modelId="{7F450EBF-6689-4A0F-BAD1-68CC4F94CA17}">
      <dgm:prSet phldrT="[Testo]"/>
      <dgm:spPr/>
      <dgm:t>
        <a:bodyPr/>
        <a:lstStyle/>
        <a:p>
          <a:r>
            <a:rPr lang="it-IT" dirty="0" smtClean="0"/>
            <a:t>Saldo naturale</a:t>
          </a:r>
          <a:endParaRPr lang="it-IT" dirty="0"/>
        </a:p>
      </dgm:t>
    </dgm:pt>
    <dgm:pt modelId="{6E975097-5C94-4553-B891-C22614DF1070}" type="parTrans" cxnId="{D3C1DE29-850F-42DC-9F23-F1FBF6666AB6}">
      <dgm:prSet/>
      <dgm:spPr/>
      <dgm:t>
        <a:bodyPr/>
        <a:lstStyle/>
        <a:p>
          <a:endParaRPr lang="it-IT"/>
        </a:p>
      </dgm:t>
    </dgm:pt>
    <dgm:pt modelId="{0F6D2E8F-BF2D-4CBF-8EEB-B7B7A3BE6C9B}" type="sibTrans" cxnId="{D3C1DE29-850F-42DC-9F23-F1FBF6666AB6}">
      <dgm:prSet/>
      <dgm:spPr/>
      <dgm:t>
        <a:bodyPr/>
        <a:lstStyle/>
        <a:p>
          <a:endParaRPr lang="it-IT"/>
        </a:p>
      </dgm:t>
    </dgm:pt>
    <dgm:pt modelId="{15AD586C-AA18-496C-9D8D-C2BDC20FADAA}">
      <dgm:prSet phldrT="[Testo]"/>
      <dgm:spPr/>
      <dgm:t>
        <a:bodyPr/>
        <a:lstStyle/>
        <a:p>
          <a:r>
            <a:rPr lang="it-IT" dirty="0" smtClean="0"/>
            <a:t>Saldo migratorio</a:t>
          </a:r>
          <a:endParaRPr lang="it-IT" dirty="0"/>
        </a:p>
      </dgm:t>
    </dgm:pt>
    <dgm:pt modelId="{5DAD79AB-32A7-4E3E-BCD8-E10B95D0012D}" type="parTrans" cxnId="{D7332A1B-70EE-4FBC-9DB7-0D040F40A331}">
      <dgm:prSet/>
      <dgm:spPr/>
      <dgm:t>
        <a:bodyPr/>
        <a:lstStyle/>
        <a:p>
          <a:endParaRPr lang="it-IT"/>
        </a:p>
      </dgm:t>
    </dgm:pt>
    <dgm:pt modelId="{80C98BE7-D3BF-46D9-81E9-36E27E5CDDA6}" type="sibTrans" cxnId="{D7332A1B-70EE-4FBC-9DB7-0D040F40A331}">
      <dgm:prSet/>
      <dgm:spPr/>
      <dgm:t>
        <a:bodyPr/>
        <a:lstStyle/>
        <a:p>
          <a:endParaRPr lang="it-IT"/>
        </a:p>
      </dgm:t>
    </dgm:pt>
    <dgm:pt modelId="{7F829D97-E349-4DEA-9F66-1D58F582D1C5}">
      <dgm:prSet phldrT="[Testo]"/>
      <dgm:spPr/>
      <dgm:t>
        <a:bodyPr/>
        <a:lstStyle/>
        <a:p>
          <a:r>
            <a:rPr lang="it-IT" dirty="0" smtClean="0"/>
            <a:t>Negativo</a:t>
          </a:r>
          <a:endParaRPr lang="it-IT" dirty="0"/>
        </a:p>
      </dgm:t>
    </dgm:pt>
    <dgm:pt modelId="{AAE2569D-4BA7-4240-B2DE-65F9E3AB703B}" type="parTrans" cxnId="{10363959-D38A-40E8-B2E3-E8AA882E68CF}">
      <dgm:prSet/>
      <dgm:spPr/>
      <dgm:t>
        <a:bodyPr/>
        <a:lstStyle/>
        <a:p>
          <a:endParaRPr lang="it-IT"/>
        </a:p>
      </dgm:t>
    </dgm:pt>
    <dgm:pt modelId="{D0485007-D2AD-4A45-85DE-71E5459E85DD}" type="sibTrans" cxnId="{10363959-D38A-40E8-B2E3-E8AA882E68CF}">
      <dgm:prSet/>
      <dgm:spPr/>
      <dgm:t>
        <a:bodyPr/>
        <a:lstStyle/>
        <a:p>
          <a:endParaRPr lang="it-IT"/>
        </a:p>
      </dgm:t>
    </dgm:pt>
    <dgm:pt modelId="{25F3B6D2-DA25-49AA-8063-CE3B7C65CECA}" type="pres">
      <dgm:prSet presAssocID="{4AEFF60E-6D2F-456A-ABB7-B9037FF2E2EB}" presName="arrowDiagram" presStyleCnt="0">
        <dgm:presLayoutVars>
          <dgm:chMax val="5"/>
          <dgm:dir/>
          <dgm:resizeHandles val="exact"/>
        </dgm:presLayoutVars>
      </dgm:prSet>
      <dgm:spPr/>
    </dgm:pt>
    <dgm:pt modelId="{2BD232FC-FC94-4E88-B9BA-ED77BD02D864}" type="pres">
      <dgm:prSet presAssocID="{4AEFF60E-6D2F-456A-ABB7-B9037FF2E2EB}" presName="arrow" presStyleLbl="bgShp" presStyleIdx="0" presStyleCnt="1"/>
      <dgm:spPr>
        <a:prstGeom prst="curvedDownArrow">
          <a:avLst/>
        </a:prstGeom>
      </dgm:spPr>
    </dgm:pt>
    <dgm:pt modelId="{5608D392-12CF-4FD8-AFA6-A6D7442C46E0}" type="pres">
      <dgm:prSet presAssocID="{4AEFF60E-6D2F-456A-ABB7-B9037FF2E2EB}" presName="arrowDiagram3" presStyleCnt="0"/>
      <dgm:spPr/>
    </dgm:pt>
    <dgm:pt modelId="{8E4FCE3D-53CB-42A2-8D7B-B308BDEA462E}" type="pres">
      <dgm:prSet presAssocID="{7F450EBF-6689-4A0F-BAD1-68CC4F94CA17}" presName="bullet3a" presStyleLbl="node1" presStyleIdx="0" presStyleCnt="3"/>
      <dgm:spPr/>
    </dgm:pt>
    <dgm:pt modelId="{2117B9E6-9498-462B-A2ED-F67EF254E9C1}" type="pres">
      <dgm:prSet presAssocID="{7F450EBF-6689-4A0F-BAD1-68CC4F94CA17}" presName="textBox3a" presStyleLbl="revTx" presStyleIdx="0" presStyleCnt="3" custScaleX="192151">
        <dgm:presLayoutVars>
          <dgm:bulletEnabled val="1"/>
        </dgm:presLayoutVars>
      </dgm:prSet>
      <dgm:spPr>
        <a:prstGeom prst="circularArrow">
          <a:avLst/>
        </a:prstGeom>
      </dgm:spPr>
      <dgm:t>
        <a:bodyPr/>
        <a:lstStyle/>
        <a:p>
          <a:endParaRPr lang="it-IT"/>
        </a:p>
      </dgm:t>
    </dgm:pt>
    <dgm:pt modelId="{B187F624-2725-4B67-985C-C4ADFF9F316E}" type="pres">
      <dgm:prSet presAssocID="{15AD586C-AA18-496C-9D8D-C2BDC20FADAA}" presName="bullet3b" presStyleLbl="node1" presStyleIdx="1" presStyleCnt="3"/>
      <dgm:spPr/>
    </dgm:pt>
    <dgm:pt modelId="{42127E4B-60F3-4963-B0B9-8DB0FFF85829}" type="pres">
      <dgm:prSet presAssocID="{15AD586C-AA18-496C-9D8D-C2BDC20FADAA}" presName="textBox3b" presStyleLbl="revTx" presStyleIdx="1" presStyleCnt="3">
        <dgm:presLayoutVars>
          <dgm:bulletEnabled val="1"/>
        </dgm:presLayoutVars>
      </dgm:prSet>
      <dgm:spPr/>
      <dgm:t>
        <a:bodyPr/>
        <a:lstStyle/>
        <a:p>
          <a:endParaRPr lang="it-IT"/>
        </a:p>
      </dgm:t>
    </dgm:pt>
    <dgm:pt modelId="{FAF13726-0ECE-4D0F-8AF3-9E69E3034D20}" type="pres">
      <dgm:prSet presAssocID="{7F829D97-E349-4DEA-9F66-1D58F582D1C5}" presName="bullet3c" presStyleLbl="node1" presStyleIdx="2" presStyleCnt="3"/>
      <dgm:spPr/>
    </dgm:pt>
    <dgm:pt modelId="{61DEAE47-74B7-4417-BD5C-3C7A2ACAEDF0}" type="pres">
      <dgm:prSet presAssocID="{7F829D97-E349-4DEA-9F66-1D58F582D1C5}" presName="textBox3c" presStyleLbl="revTx" presStyleIdx="2" presStyleCnt="3">
        <dgm:presLayoutVars>
          <dgm:bulletEnabled val="1"/>
        </dgm:presLayoutVars>
      </dgm:prSet>
      <dgm:spPr/>
      <dgm:t>
        <a:bodyPr/>
        <a:lstStyle/>
        <a:p>
          <a:endParaRPr lang="it-IT"/>
        </a:p>
      </dgm:t>
    </dgm:pt>
  </dgm:ptLst>
  <dgm:cxnLst>
    <dgm:cxn modelId="{D7332A1B-70EE-4FBC-9DB7-0D040F40A331}" srcId="{4AEFF60E-6D2F-456A-ABB7-B9037FF2E2EB}" destId="{15AD586C-AA18-496C-9D8D-C2BDC20FADAA}" srcOrd="1" destOrd="0" parTransId="{5DAD79AB-32A7-4E3E-BCD8-E10B95D0012D}" sibTransId="{80C98BE7-D3BF-46D9-81E9-36E27E5CDDA6}"/>
    <dgm:cxn modelId="{8C3919EA-036B-4647-A68C-37708E4615CA}" type="presOf" srcId="{4AEFF60E-6D2F-456A-ABB7-B9037FF2E2EB}" destId="{25F3B6D2-DA25-49AA-8063-CE3B7C65CECA}" srcOrd="0" destOrd="0" presId="urn:microsoft.com/office/officeart/2005/8/layout/arrow2"/>
    <dgm:cxn modelId="{10363959-D38A-40E8-B2E3-E8AA882E68CF}" srcId="{4AEFF60E-6D2F-456A-ABB7-B9037FF2E2EB}" destId="{7F829D97-E349-4DEA-9F66-1D58F582D1C5}" srcOrd="2" destOrd="0" parTransId="{AAE2569D-4BA7-4240-B2DE-65F9E3AB703B}" sibTransId="{D0485007-D2AD-4A45-85DE-71E5459E85DD}"/>
    <dgm:cxn modelId="{F0DB37FA-046D-4AED-88A5-BD724CFE4F78}" type="presOf" srcId="{15AD586C-AA18-496C-9D8D-C2BDC20FADAA}" destId="{42127E4B-60F3-4963-B0B9-8DB0FFF85829}" srcOrd="0" destOrd="0" presId="urn:microsoft.com/office/officeart/2005/8/layout/arrow2"/>
    <dgm:cxn modelId="{F7716971-9E6C-46EA-9747-6C791657A3B7}" type="presOf" srcId="{7F829D97-E349-4DEA-9F66-1D58F582D1C5}" destId="{61DEAE47-74B7-4417-BD5C-3C7A2ACAEDF0}" srcOrd="0" destOrd="0" presId="urn:microsoft.com/office/officeart/2005/8/layout/arrow2"/>
    <dgm:cxn modelId="{A9B04D25-ACEE-416A-87C5-0DAAC9977ED9}" type="presOf" srcId="{7F450EBF-6689-4A0F-BAD1-68CC4F94CA17}" destId="{2117B9E6-9498-462B-A2ED-F67EF254E9C1}" srcOrd="0" destOrd="0" presId="urn:microsoft.com/office/officeart/2005/8/layout/arrow2"/>
    <dgm:cxn modelId="{D3C1DE29-850F-42DC-9F23-F1FBF6666AB6}" srcId="{4AEFF60E-6D2F-456A-ABB7-B9037FF2E2EB}" destId="{7F450EBF-6689-4A0F-BAD1-68CC4F94CA17}" srcOrd="0" destOrd="0" parTransId="{6E975097-5C94-4553-B891-C22614DF1070}" sibTransId="{0F6D2E8F-BF2D-4CBF-8EEB-B7B7A3BE6C9B}"/>
    <dgm:cxn modelId="{470E0999-76F9-4DE1-8788-F4E9B625C479}" type="presParOf" srcId="{25F3B6D2-DA25-49AA-8063-CE3B7C65CECA}" destId="{2BD232FC-FC94-4E88-B9BA-ED77BD02D864}" srcOrd="0" destOrd="0" presId="urn:microsoft.com/office/officeart/2005/8/layout/arrow2"/>
    <dgm:cxn modelId="{0F44BF40-4116-4CED-85E3-F8B1080A0661}" type="presParOf" srcId="{25F3B6D2-DA25-49AA-8063-CE3B7C65CECA}" destId="{5608D392-12CF-4FD8-AFA6-A6D7442C46E0}" srcOrd="1" destOrd="0" presId="urn:microsoft.com/office/officeart/2005/8/layout/arrow2"/>
    <dgm:cxn modelId="{30F99C0E-A48D-4793-AF58-08216AA5C6CB}" type="presParOf" srcId="{5608D392-12CF-4FD8-AFA6-A6D7442C46E0}" destId="{8E4FCE3D-53CB-42A2-8D7B-B308BDEA462E}" srcOrd="0" destOrd="0" presId="urn:microsoft.com/office/officeart/2005/8/layout/arrow2"/>
    <dgm:cxn modelId="{213B4F01-CABA-4877-9BD0-4268840FEE20}" type="presParOf" srcId="{5608D392-12CF-4FD8-AFA6-A6D7442C46E0}" destId="{2117B9E6-9498-462B-A2ED-F67EF254E9C1}" srcOrd="1" destOrd="0" presId="urn:microsoft.com/office/officeart/2005/8/layout/arrow2"/>
    <dgm:cxn modelId="{4245E285-B3D4-42A2-8858-6BF1EDFC8827}" type="presParOf" srcId="{5608D392-12CF-4FD8-AFA6-A6D7442C46E0}" destId="{B187F624-2725-4B67-985C-C4ADFF9F316E}" srcOrd="2" destOrd="0" presId="urn:microsoft.com/office/officeart/2005/8/layout/arrow2"/>
    <dgm:cxn modelId="{5FD7C84D-56ED-4837-909B-747628DCCC1D}" type="presParOf" srcId="{5608D392-12CF-4FD8-AFA6-A6D7442C46E0}" destId="{42127E4B-60F3-4963-B0B9-8DB0FFF85829}" srcOrd="3" destOrd="0" presId="urn:microsoft.com/office/officeart/2005/8/layout/arrow2"/>
    <dgm:cxn modelId="{58803A01-2F97-4044-B826-86026029569A}" type="presParOf" srcId="{5608D392-12CF-4FD8-AFA6-A6D7442C46E0}" destId="{FAF13726-0ECE-4D0F-8AF3-9E69E3034D20}" srcOrd="4" destOrd="0" presId="urn:microsoft.com/office/officeart/2005/8/layout/arrow2"/>
    <dgm:cxn modelId="{4869EB30-F6BA-4818-A69A-7CAAE9231E77}" type="presParOf" srcId="{5608D392-12CF-4FD8-AFA6-A6D7442C46E0}" destId="{61DEAE47-74B7-4417-BD5C-3C7A2ACAEDF0}" srcOrd="5" destOrd="0" presId="urn:microsoft.com/office/officeart/2005/8/layout/arrow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D7035C1-3B25-43E2-AE5A-8FAD6E131515}"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it-IT"/>
        </a:p>
      </dgm:t>
    </dgm:pt>
    <dgm:pt modelId="{5F1D4291-0E71-40CB-A959-C693D099194C}">
      <dgm:prSet phldrT="[Testo]"/>
      <dgm:spPr/>
      <dgm:t>
        <a:bodyPr/>
        <a:lstStyle/>
        <a:p>
          <a:r>
            <a:rPr lang="it-IT" dirty="0" smtClean="0"/>
            <a:t>TASSO </a:t>
          </a:r>
          <a:r>
            <a:rPr lang="it-IT" dirty="0" err="1" smtClean="0"/>
            <a:t>DI</a:t>
          </a:r>
          <a:r>
            <a:rPr lang="it-IT" dirty="0" smtClean="0"/>
            <a:t> CRESCITA</a:t>
          </a:r>
          <a:endParaRPr lang="it-IT" dirty="0"/>
        </a:p>
      </dgm:t>
    </dgm:pt>
    <dgm:pt modelId="{E222BE39-9763-479B-A813-764A217F3DA9}" type="parTrans" cxnId="{A1959E1C-C3E9-4417-96F1-D61D267E7BB9}">
      <dgm:prSet/>
      <dgm:spPr/>
      <dgm:t>
        <a:bodyPr/>
        <a:lstStyle/>
        <a:p>
          <a:endParaRPr lang="it-IT"/>
        </a:p>
      </dgm:t>
    </dgm:pt>
    <dgm:pt modelId="{16D2CA84-3AA4-42F5-9BBA-0B2AF8FE6897}" type="sibTrans" cxnId="{A1959E1C-C3E9-4417-96F1-D61D267E7BB9}">
      <dgm:prSet/>
      <dgm:spPr/>
      <dgm:t>
        <a:bodyPr/>
        <a:lstStyle/>
        <a:p>
          <a:endParaRPr lang="it-IT"/>
        </a:p>
      </dgm:t>
    </dgm:pt>
    <dgm:pt modelId="{B2FAC58C-8D39-4142-93B9-8DA390A7F8BB}">
      <dgm:prSet phldrT="[Testo]"/>
      <dgm:spPr/>
      <dgm:t>
        <a:bodyPr/>
        <a:lstStyle/>
        <a:p>
          <a:r>
            <a:rPr lang="it-IT" dirty="0" smtClean="0"/>
            <a:t>TASSO </a:t>
          </a:r>
          <a:r>
            <a:rPr lang="it-IT" dirty="0" err="1" smtClean="0"/>
            <a:t>DI</a:t>
          </a:r>
          <a:r>
            <a:rPr lang="it-IT" dirty="0" smtClean="0"/>
            <a:t> NATALITA’ MORTALITA’ CRESCITA NATURALE</a:t>
          </a:r>
          <a:endParaRPr lang="it-IT" dirty="0"/>
        </a:p>
      </dgm:t>
    </dgm:pt>
    <dgm:pt modelId="{D6B9FA53-484F-4629-8BD0-527DE363EDE5}" type="parTrans" cxnId="{A70A491B-7943-4791-8FDB-D681FD63EF7D}">
      <dgm:prSet/>
      <dgm:spPr/>
      <dgm:t>
        <a:bodyPr/>
        <a:lstStyle/>
        <a:p>
          <a:endParaRPr lang="it-IT"/>
        </a:p>
      </dgm:t>
    </dgm:pt>
    <dgm:pt modelId="{84C9882E-9E17-49E1-ABB7-B6FF6909E274}" type="sibTrans" cxnId="{A70A491B-7943-4791-8FDB-D681FD63EF7D}">
      <dgm:prSet/>
      <dgm:spPr/>
      <dgm:t>
        <a:bodyPr/>
        <a:lstStyle/>
        <a:p>
          <a:endParaRPr lang="it-IT"/>
        </a:p>
      </dgm:t>
    </dgm:pt>
    <dgm:pt modelId="{47513BD3-A742-4404-9C48-3F19DAAE754F}">
      <dgm:prSet phldrT="[Testo]"/>
      <dgm:spPr/>
      <dgm:t>
        <a:bodyPr/>
        <a:lstStyle/>
        <a:p>
          <a:r>
            <a:rPr lang="it-IT" dirty="0" smtClean="0"/>
            <a:t>Indica quanti bambini nascono ogni mille abitanti; </a:t>
          </a:r>
          <a:endParaRPr lang="it-IT" dirty="0"/>
        </a:p>
      </dgm:t>
    </dgm:pt>
    <dgm:pt modelId="{A7B44302-8324-4DF5-90D0-9410BE7DCE67}" type="parTrans" cxnId="{CEEDE3BC-D649-47B6-AF62-792531805212}">
      <dgm:prSet/>
      <dgm:spPr/>
      <dgm:t>
        <a:bodyPr/>
        <a:lstStyle/>
        <a:p>
          <a:endParaRPr lang="it-IT"/>
        </a:p>
      </dgm:t>
    </dgm:pt>
    <dgm:pt modelId="{A0569FB5-8611-40A7-B6BE-AED4B8212D2C}" type="sibTrans" cxnId="{CEEDE3BC-D649-47B6-AF62-792531805212}">
      <dgm:prSet/>
      <dgm:spPr/>
      <dgm:t>
        <a:bodyPr/>
        <a:lstStyle/>
        <a:p>
          <a:endParaRPr lang="it-IT"/>
        </a:p>
      </dgm:t>
    </dgm:pt>
    <dgm:pt modelId="{0F385B06-E9DA-4A2E-8447-93893FA9EA66}">
      <dgm:prSet phldrT="[Testo]"/>
      <dgm:spPr/>
      <dgm:t>
        <a:bodyPr/>
        <a:lstStyle/>
        <a:p>
          <a:r>
            <a:rPr lang="it-IT" dirty="0" smtClean="0"/>
            <a:t>TASSO </a:t>
          </a:r>
          <a:r>
            <a:rPr lang="it-IT" dirty="0" err="1" smtClean="0"/>
            <a:t>DI</a:t>
          </a:r>
          <a:r>
            <a:rPr lang="it-IT" dirty="0" smtClean="0"/>
            <a:t> FECONDITA’</a:t>
          </a:r>
          <a:endParaRPr lang="it-IT" dirty="0"/>
        </a:p>
      </dgm:t>
    </dgm:pt>
    <dgm:pt modelId="{7A23274E-CAA0-4340-AFAA-5B848CA6E8B1}" type="parTrans" cxnId="{A4EF3BF9-09AB-4BA1-9F98-051F235149AD}">
      <dgm:prSet/>
      <dgm:spPr/>
      <dgm:t>
        <a:bodyPr/>
        <a:lstStyle/>
        <a:p>
          <a:endParaRPr lang="it-IT"/>
        </a:p>
      </dgm:t>
    </dgm:pt>
    <dgm:pt modelId="{4233D13A-C746-4C7B-8A87-DB3A36015ADA}" type="sibTrans" cxnId="{A4EF3BF9-09AB-4BA1-9F98-051F235149AD}">
      <dgm:prSet/>
      <dgm:spPr/>
      <dgm:t>
        <a:bodyPr/>
        <a:lstStyle/>
        <a:p>
          <a:endParaRPr lang="it-IT"/>
        </a:p>
      </dgm:t>
    </dgm:pt>
    <dgm:pt modelId="{A19EB7BE-3E78-4CAB-A301-2A83D2427F1F}">
      <dgm:prSet phldrT="[Testo]"/>
      <dgm:spPr/>
      <dgm:t>
        <a:bodyPr/>
        <a:lstStyle/>
        <a:p>
          <a:r>
            <a:rPr lang="it-IT" dirty="0" smtClean="0"/>
            <a:t>SPERANZA </a:t>
          </a:r>
          <a:r>
            <a:rPr lang="it-IT" dirty="0" err="1" smtClean="0"/>
            <a:t>DI</a:t>
          </a:r>
          <a:r>
            <a:rPr lang="it-IT" dirty="0" smtClean="0"/>
            <a:t> VITA: </a:t>
          </a:r>
          <a:endParaRPr lang="it-IT" dirty="0"/>
        </a:p>
      </dgm:t>
    </dgm:pt>
    <dgm:pt modelId="{FDF6CF13-8429-4FAB-9917-292B4D7FBCB4}" type="parTrans" cxnId="{148B83B5-55AC-4306-ABD3-1FDDD4E04441}">
      <dgm:prSet/>
      <dgm:spPr/>
      <dgm:t>
        <a:bodyPr/>
        <a:lstStyle/>
        <a:p>
          <a:endParaRPr lang="it-IT"/>
        </a:p>
      </dgm:t>
    </dgm:pt>
    <dgm:pt modelId="{0605EC67-A514-4EA0-969A-D82FEF47F296}" type="sibTrans" cxnId="{148B83B5-55AC-4306-ABD3-1FDDD4E04441}">
      <dgm:prSet/>
      <dgm:spPr/>
      <dgm:t>
        <a:bodyPr/>
        <a:lstStyle/>
        <a:p>
          <a:endParaRPr lang="it-IT"/>
        </a:p>
      </dgm:t>
    </dgm:pt>
    <dgm:pt modelId="{94A0E01B-0F98-464D-B0A0-C446CCECB388}">
      <dgm:prSet phldrT="[Testo]"/>
      <dgm:spPr/>
      <dgm:t>
        <a:bodyPr/>
        <a:lstStyle/>
        <a:p>
          <a:r>
            <a:rPr lang="it-IT" dirty="0" smtClean="0"/>
            <a:t>quanti sono i morti ogni mille abitanti.</a:t>
          </a:r>
          <a:endParaRPr lang="it-IT" dirty="0"/>
        </a:p>
      </dgm:t>
    </dgm:pt>
    <dgm:pt modelId="{E88E0272-F75A-479B-8CB2-27C945279D85}" type="parTrans" cxnId="{599A187D-4A4E-44FF-99F6-A0689678625E}">
      <dgm:prSet/>
      <dgm:spPr/>
      <dgm:t>
        <a:bodyPr/>
        <a:lstStyle/>
        <a:p>
          <a:endParaRPr lang="it-IT"/>
        </a:p>
      </dgm:t>
    </dgm:pt>
    <dgm:pt modelId="{F9FCDFCD-6BDC-41D5-98EE-0677DDE19521}" type="sibTrans" cxnId="{599A187D-4A4E-44FF-99F6-A0689678625E}">
      <dgm:prSet/>
      <dgm:spPr/>
      <dgm:t>
        <a:bodyPr/>
        <a:lstStyle/>
        <a:p>
          <a:endParaRPr lang="it-IT"/>
        </a:p>
      </dgm:t>
    </dgm:pt>
    <dgm:pt modelId="{0E4A1AEB-4DC9-4090-8C7C-9AFDB0430555}">
      <dgm:prSet phldrT="[Testo]"/>
      <dgm:spPr/>
      <dgm:t>
        <a:bodyPr/>
        <a:lstStyle/>
        <a:p>
          <a:r>
            <a:rPr lang="it-IT" dirty="0" smtClean="0"/>
            <a:t>Tasso di crescita naturale: differenza tra il tasso di natalità e il tasso di mortalità</a:t>
          </a:r>
          <a:endParaRPr lang="it-IT" dirty="0"/>
        </a:p>
      </dgm:t>
    </dgm:pt>
    <dgm:pt modelId="{BAF348E2-F263-490F-913C-B0D8F553FCC0}" type="parTrans" cxnId="{2494A049-B154-4CDA-8AED-B769E4B20F3D}">
      <dgm:prSet/>
      <dgm:spPr/>
      <dgm:t>
        <a:bodyPr/>
        <a:lstStyle/>
        <a:p>
          <a:endParaRPr lang="it-IT"/>
        </a:p>
      </dgm:t>
    </dgm:pt>
    <dgm:pt modelId="{C3E87062-2212-4CD0-9373-10804144C009}" type="sibTrans" cxnId="{2494A049-B154-4CDA-8AED-B769E4B20F3D}">
      <dgm:prSet/>
      <dgm:spPr/>
      <dgm:t>
        <a:bodyPr/>
        <a:lstStyle/>
        <a:p>
          <a:endParaRPr lang="it-IT"/>
        </a:p>
      </dgm:t>
    </dgm:pt>
    <dgm:pt modelId="{75D42A3F-4FA6-45E1-8536-DCE4A0293DDA}">
      <dgm:prSet phldrT="[Testo]"/>
      <dgm:spPr/>
      <dgm:t>
        <a:bodyPr/>
        <a:lstStyle/>
        <a:p>
          <a:r>
            <a:rPr lang="it-IT" dirty="0" smtClean="0"/>
            <a:t> Indica il numero medio di figli che una donna metterà al mondo nel corso della sua vita.</a:t>
          </a:r>
          <a:endParaRPr lang="it-IT" dirty="0"/>
        </a:p>
      </dgm:t>
    </dgm:pt>
    <dgm:pt modelId="{D0656F50-D165-4CD7-B267-57D8890FB4B7}" type="parTrans" cxnId="{0C5A2413-EB6A-43C5-A21F-C29701793DC8}">
      <dgm:prSet/>
      <dgm:spPr/>
      <dgm:t>
        <a:bodyPr/>
        <a:lstStyle/>
        <a:p>
          <a:endParaRPr lang="it-IT"/>
        </a:p>
      </dgm:t>
    </dgm:pt>
    <dgm:pt modelId="{E92C1949-EB74-4938-AFBC-D93232552517}" type="sibTrans" cxnId="{0C5A2413-EB6A-43C5-A21F-C29701793DC8}">
      <dgm:prSet/>
      <dgm:spPr/>
      <dgm:t>
        <a:bodyPr/>
        <a:lstStyle/>
        <a:p>
          <a:endParaRPr lang="it-IT"/>
        </a:p>
      </dgm:t>
    </dgm:pt>
    <dgm:pt modelId="{EEAA0222-0B59-429F-A246-DE67E0CCCC65}">
      <dgm:prSet phldrT="[Testo]"/>
      <dgm:spPr/>
      <dgm:t>
        <a:bodyPr/>
        <a:lstStyle/>
        <a:p>
          <a:r>
            <a:rPr lang="it-IT" dirty="0" smtClean="0"/>
            <a:t>Indica il numero medio degli anni che l’abitante di uno Stato può aspettarsi di vivere</a:t>
          </a:r>
          <a:endParaRPr lang="it-IT" dirty="0"/>
        </a:p>
      </dgm:t>
    </dgm:pt>
    <dgm:pt modelId="{E8AB3902-A410-48DD-B771-D87985221652}" type="parTrans" cxnId="{1339EFDD-92D8-4065-A9DA-E29510F060E8}">
      <dgm:prSet/>
      <dgm:spPr/>
      <dgm:t>
        <a:bodyPr/>
        <a:lstStyle/>
        <a:p>
          <a:endParaRPr lang="it-IT"/>
        </a:p>
      </dgm:t>
    </dgm:pt>
    <dgm:pt modelId="{497CC3FB-A2E7-414E-BE1C-4A2D17C47FD2}" type="sibTrans" cxnId="{1339EFDD-92D8-4065-A9DA-E29510F060E8}">
      <dgm:prSet/>
      <dgm:spPr/>
      <dgm:t>
        <a:bodyPr/>
        <a:lstStyle/>
        <a:p>
          <a:endParaRPr lang="it-IT"/>
        </a:p>
      </dgm:t>
    </dgm:pt>
    <dgm:pt modelId="{903E48FB-C76B-492E-946F-3F9E72972A98}">
      <dgm:prSet phldrT="[Testo]"/>
      <dgm:spPr/>
      <dgm:t>
        <a:bodyPr/>
        <a:lstStyle/>
        <a:p>
          <a:r>
            <a:rPr lang="it-IT" smtClean="0"/>
            <a:t>Indica il valore della crescita della popolazione rispetto all’anno precedente (in percentuale)</a:t>
          </a:r>
          <a:endParaRPr lang="it-IT" dirty="0"/>
        </a:p>
      </dgm:t>
    </dgm:pt>
    <dgm:pt modelId="{2BF7DB57-7513-44A2-96E9-25D5256F5D58}" type="parTrans" cxnId="{643D4950-396B-40A4-9784-F50F63C5EE7F}">
      <dgm:prSet/>
      <dgm:spPr/>
      <dgm:t>
        <a:bodyPr/>
        <a:lstStyle/>
        <a:p>
          <a:endParaRPr lang="it-IT"/>
        </a:p>
      </dgm:t>
    </dgm:pt>
    <dgm:pt modelId="{C5B9AA7B-7788-4308-9F5E-1CD971C11859}" type="sibTrans" cxnId="{643D4950-396B-40A4-9784-F50F63C5EE7F}">
      <dgm:prSet/>
      <dgm:spPr/>
      <dgm:t>
        <a:bodyPr/>
        <a:lstStyle/>
        <a:p>
          <a:endParaRPr lang="it-IT"/>
        </a:p>
      </dgm:t>
    </dgm:pt>
    <dgm:pt modelId="{FC8C2C61-F2B9-4C66-BBAD-A954837B1402}" type="pres">
      <dgm:prSet presAssocID="{2D7035C1-3B25-43E2-AE5A-8FAD6E131515}" presName="composite" presStyleCnt="0">
        <dgm:presLayoutVars>
          <dgm:chMax val="5"/>
          <dgm:dir/>
          <dgm:animLvl val="ctr"/>
          <dgm:resizeHandles val="exact"/>
        </dgm:presLayoutVars>
      </dgm:prSet>
      <dgm:spPr/>
      <dgm:t>
        <a:bodyPr/>
        <a:lstStyle/>
        <a:p>
          <a:endParaRPr lang="it-IT"/>
        </a:p>
      </dgm:t>
    </dgm:pt>
    <dgm:pt modelId="{15419095-766A-4D64-9A7E-E2B1061F7026}" type="pres">
      <dgm:prSet presAssocID="{2D7035C1-3B25-43E2-AE5A-8FAD6E131515}" presName="cycle" presStyleCnt="0"/>
      <dgm:spPr/>
    </dgm:pt>
    <dgm:pt modelId="{B9AC0629-B18A-425A-A7A2-586E4D48289E}" type="pres">
      <dgm:prSet presAssocID="{2D7035C1-3B25-43E2-AE5A-8FAD6E131515}" presName="centerShape" presStyleCnt="0"/>
      <dgm:spPr/>
    </dgm:pt>
    <dgm:pt modelId="{4B2267D5-D4EE-4AAF-92EC-281E963DEFA4}" type="pres">
      <dgm:prSet presAssocID="{2D7035C1-3B25-43E2-AE5A-8FAD6E131515}" presName="connSite" presStyleLbl="node1" presStyleIdx="0" presStyleCnt="5"/>
      <dgm:spPr/>
    </dgm:pt>
    <dgm:pt modelId="{1242BFEE-FCCA-47F0-B88F-691D4BEE566F}" type="pres">
      <dgm:prSet presAssocID="{2D7035C1-3B25-43E2-AE5A-8FAD6E131515}" presName="visible" presStyleLbl="node1" presStyleIdx="0" presStyleCnt="5"/>
      <dgm:spPr>
        <a:blipFill rotWithShape="0">
          <a:blip xmlns:r="http://schemas.openxmlformats.org/officeDocument/2006/relationships" r:embed="rId1"/>
          <a:stretch>
            <a:fillRect/>
          </a:stretch>
        </a:blipFill>
      </dgm:spPr>
    </dgm:pt>
    <dgm:pt modelId="{3A2F9387-A9DC-46E9-B915-7294E8B514C2}" type="pres">
      <dgm:prSet presAssocID="{E222BE39-9763-479B-A813-764A217F3DA9}" presName="Name25" presStyleLbl="parChTrans1D1" presStyleIdx="0" presStyleCnt="4"/>
      <dgm:spPr/>
      <dgm:t>
        <a:bodyPr/>
        <a:lstStyle/>
        <a:p>
          <a:endParaRPr lang="it-IT"/>
        </a:p>
      </dgm:t>
    </dgm:pt>
    <dgm:pt modelId="{E270FA0F-35CF-4AEF-8CFA-C6D4077A4CE4}" type="pres">
      <dgm:prSet presAssocID="{5F1D4291-0E71-40CB-A959-C693D099194C}" presName="node" presStyleCnt="0"/>
      <dgm:spPr/>
    </dgm:pt>
    <dgm:pt modelId="{347AE52F-154C-4984-8C50-F43638C8614D}" type="pres">
      <dgm:prSet presAssocID="{5F1D4291-0E71-40CB-A959-C693D099194C}" presName="parentNode" presStyleLbl="node1" presStyleIdx="1" presStyleCnt="5" custScaleX="107859" custLinFactNeighborX="74284" custLinFactNeighborY="6675">
        <dgm:presLayoutVars>
          <dgm:chMax val="1"/>
          <dgm:bulletEnabled val="1"/>
        </dgm:presLayoutVars>
      </dgm:prSet>
      <dgm:spPr/>
      <dgm:t>
        <a:bodyPr/>
        <a:lstStyle/>
        <a:p>
          <a:endParaRPr lang="it-IT"/>
        </a:p>
      </dgm:t>
    </dgm:pt>
    <dgm:pt modelId="{97D23B4C-6F55-472F-87A2-9A52C7CD5D2D}" type="pres">
      <dgm:prSet presAssocID="{5F1D4291-0E71-40CB-A959-C693D099194C}" presName="childNode" presStyleLbl="revTx" presStyleIdx="0" presStyleCnt="4">
        <dgm:presLayoutVars>
          <dgm:bulletEnabled val="1"/>
        </dgm:presLayoutVars>
      </dgm:prSet>
      <dgm:spPr/>
      <dgm:t>
        <a:bodyPr/>
        <a:lstStyle/>
        <a:p>
          <a:endParaRPr lang="it-IT"/>
        </a:p>
      </dgm:t>
    </dgm:pt>
    <dgm:pt modelId="{A3B45053-B580-4133-9931-73FCF4216A3A}" type="pres">
      <dgm:prSet presAssocID="{D6B9FA53-484F-4629-8BD0-527DE363EDE5}" presName="Name25" presStyleLbl="parChTrans1D1" presStyleIdx="1" presStyleCnt="4"/>
      <dgm:spPr/>
      <dgm:t>
        <a:bodyPr/>
        <a:lstStyle/>
        <a:p>
          <a:endParaRPr lang="it-IT"/>
        </a:p>
      </dgm:t>
    </dgm:pt>
    <dgm:pt modelId="{E3388125-1F22-40CD-B3F3-BF9FFF884BCD}" type="pres">
      <dgm:prSet presAssocID="{B2FAC58C-8D39-4142-93B9-8DA390A7F8BB}" presName="node" presStyleCnt="0"/>
      <dgm:spPr/>
    </dgm:pt>
    <dgm:pt modelId="{CA9E54E9-F7E7-4F65-896E-EE57AD703021}" type="pres">
      <dgm:prSet presAssocID="{B2FAC58C-8D39-4142-93B9-8DA390A7F8BB}" presName="parentNode" presStyleLbl="node1" presStyleIdx="2" presStyleCnt="5" custLinFactX="20131" custLinFactNeighborX="100000" custLinFactNeighborY="3266">
        <dgm:presLayoutVars>
          <dgm:chMax val="1"/>
          <dgm:bulletEnabled val="1"/>
        </dgm:presLayoutVars>
      </dgm:prSet>
      <dgm:spPr/>
      <dgm:t>
        <a:bodyPr/>
        <a:lstStyle/>
        <a:p>
          <a:endParaRPr lang="it-IT"/>
        </a:p>
      </dgm:t>
    </dgm:pt>
    <dgm:pt modelId="{DBECD60D-7F88-43CB-BC24-C3184663364D}" type="pres">
      <dgm:prSet presAssocID="{B2FAC58C-8D39-4142-93B9-8DA390A7F8BB}" presName="childNode" presStyleLbl="revTx" presStyleIdx="1" presStyleCnt="4">
        <dgm:presLayoutVars>
          <dgm:bulletEnabled val="1"/>
        </dgm:presLayoutVars>
      </dgm:prSet>
      <dgm:spPr/>
      <dgm:t>
        <a:bodyPr/>
        <a:lstStyle/>
        <a:p>
          <a:endParaRPr lang="it-IT"/>
        </a:p>
      </dgm:t>
    </dgm:pt>
    <dgm:pt modelId="{C1BA0C99-EF0D-4982-A461-FB24D9DF172D}" type="pres">
      <dgm:prSet presAssocID="{7A23274E-CAA0-4340-AFAA-5B848CA6E8B1}" presName="Name25" presStyleLbl="parChTrans1D1" presStyleIdx="2" presStyleCnt="4"/>
      <dgm:spPr/>
      <dgm:t>
        <a:bodyPr/>
        <a:lstStyle/>
        <a:p>
          <a:endParaRPr lang="it-IT"/>
        </a:p>
      </dgm:t>
    </dgm:pt>
    <dgm:pt modelId="{D0C18994-8065-4981-AE18-AFA85C60F03C}" type="pres">
      <dgm:prSet presAssocID="{0F385B06-E9DA-4A2E-8447-93893FA9EA66}" presName="node" presStyleCnt="0"/>
      <dgm:spPr/>
    </dgm:pt>
    <dgm:pt modelId="{BEE1BD23-5C61-49C0-A7BA-61ED61D2AB04}" type="pres">
      <dgm:prSet presAssocID="{0F385B06-E9DA-4A2E-8447-93893FA9EA66}" presName="parentNode" presStyleLbl="node1" presStyleIdx="3" presStyleCnt="5">
        <dgm:presLayoutVars>
          <dgm:chMax val="1"/>
          <dgm:bulletEnabled val="1"/>
        </dgm:presLayoutVars>
      </dgm:prSet>
      <dgm:spPr/>
      <dgm:t>
        <a:bodyPr/>
        <a:lstStyle/>
        <a:p>
          <a:endParaRPr lang="it-IT"/>
        </a:p>
      </dgm:t>
    </dgm:pt>
    <dgm:pt modelId="{865CF9EB-44F0-4BFF-ACE0-C6E287C731E8}" type="pres">
      <dgm:prSet presAssocID="{0F385B06-E9DA-4A2E-8447-93893FA9EA66}" presName="childNode" presStyleLbl="revTx" presStyleIdx="2" presStyleCnt="4">
        <dgm:presLayoutVars>
          <dgm:bulletEnabled val="1"/>
        </dgm:presLayoutVars>
      </dgm:prSet>
      <dgm:spPr/>
      <dgm:t>
        <a:bodyPr/>
        <a:lstStyle/>
        <a:p>
          <a:endParaRPr lang="it-IT"/>
        </a:p>
      </dgm:t>
    </dgm:pt>
    <dgm:pt modelId="{52F22CB4-4F28-46CA-9F27-E9BE2323EF36}" type="pres">
      <dgm:prSet presAssocID="{FDF6CF13-8429-4FAB-9917-292B4D7FBCB4}" presName="Name25" presStyleLbl="parChTrans1D1" presStyleIdx="3" presStyleCnt="4"/>
      <dgm:spPr/>
      <dgm:t>
        <a:bodyPr/>
        <a:lstStyle/>
        <a:p>
          <a:endParaRPr lang="it-IT"/>
        </a:p>
      </dgm:t>
    </dgm:pt>
    <dgm:pt modelId="{6F11C9AF-349E-47EE-B94D-CAFAB8E1D501}" type="pres">
      <dgm:prSet presAssocID="{A19EB7BE-3E78-4CAB-A301-2A83D2427F1F}" presName="node" presStyleCnt="0"/>
      <dgm:spPr/>
    </dgm:pt>
    <dgm:pt modelId="{96CC957D-A2A4-437B-8E96-06D682EEC912}" type="pres">
      <dgm:prSet presAssocID="{A19EB7BE-3E78-4CAB-A301-2A83D2427F1F}" presName="parentNode" presStyleLbl="node1" presStyleIdx="4" presStyleCnt="5">
        <dgm:presLayoutVars>
          <dgm:chMax val="1"/>
          <dgm:bulletEnabled val="1"/>
        </dgm:presLayoutVars>
      </dgm:prSet>
      <dgm:spPr/>
      <dgm:t>
        <a:bodyPr/>
        <a:lstStyle/>
        <a:p>
          <a:endParaRPr lang="it-IT"/>
        </a:p>
      </dgm:t>
    </dgm:pt>
    <dgm:pt modelId="{19A7547D-2D8D-4304-85FD-689D17771A2E}" type="pres">
      <dgm:prSet presAssocID="{A19EB7BE-3E78-4CAB-A301-2A83D2427F1F}" presName="childNode" presStyleLbl="revTx" presStyleIdx="3" presStyleCnt="4">
        <dgm:presLayoutVars>
          <dgm:bulletEnabled val="1"/>
        </dgm:presLayoutVars>
      </dgm:prSet>
      <dgm:spPr/>
      <dgm:t>
        <a:bodyPr/>
        <a:lstStyle/>
        <a:p>
          <a:endParaRPr lang="it-IT"/>
        </a:p>
      </dgm:t>
    </dgm:pt>
  </dgm:ptLst>
  <dgm:cxnLst>
    <dgm:cxn modelId="{9C06DF83-F146-4518-AE5F-98B09BCD3330}" type="presOf" srcId="{2D7035C1-3B25-43E2-AE5A-8FAD6E131515}" destId="{FC8C2C61-F2B9-4C66-BBAD-A954837B1402}" srcOrd="0" destOrd="0" presId="urn:microsoft.com/office/officeart/2005/8/layout/radial2"/>
    <dgm:cxn modelId="{A70A491B-7943-4791-8FDB-D681FD63EF7D}" srcId="{2D7035C1-3B25-43E2-AE5A-8FAD6E131515}" destId="{B2FAC58C-8D39-4142-93B9-8DA390A7F8BB}" srcOrd="1" destOrd="0" parTransId="{D6B9FA53-484F-4629-8BD0-527DE363EDE5}" sibTransId="{84C9882E-9E17-49E1-ABB7-B6FF6909E274}"/>
    <dgm:cxn modelId="{7366F2FD-2E09-431D-91AD-21C0D4AACB59}" type="presOf" srcId="{903E48FB-C76B-492E-946F-3F9E72972A98}" destId="{97D23B4C-6F55-472F-87A2-9A52C7CD5D2D}" srcOrd="0" destOrd="0" presId="urn:microsoft.com/office/officeart/2005/8/layout/radial2"/>
    <dgm:cxn modelId="{599A187D-4A4E-44FF-99F6-A0689678625E}" srcId="{B2FAC58C-8D39-4142-93B9-8DA390A7F8BB}" destId="{94A0E01B-0F98-464D-B0A0-C446CCECB388}" srcOrd="1" destOrd="0" parTransId="{E88E0272-F75A-479B-8CB2-27C945279D85}" sibTransId="{F9FCDFCD-6BDC-41D5-98EE-0677DDE19521}"/>
    <dgm:cxn modelId="{CEEDE3BC-D649-47B6-AF62-792531805212}" srcId="{B2FAC58C-8D39-4142-93B9-8DA390A7F8BB}" destId="{47513BD3-A742-4404-9C48-3F19DAAE754F}" srcOrd="0" destOrd="0" parTransId="{A7B44302-8324-4DF5-90D0-9410BE7DCE67}" sibTransId="{A0569FB5-8611-40A7-B6BE-AED4B8212D2C}"/>
    <dgm:cxn modelId="{53518912-A057-4D81-B39D-5963FE4C15D1}" type="presOf" srcId="{94A0E01B-0F98-464D-B0A0-C446CCECB388}" destId="{DBECD60D-7F88-43CB-BC24-C3184663364D}" srcOrd="0" destOrd="1" presId="urn:microsoft.com/office/officeart/2005/8/layout/radial2"/>
    <dgm:cxn modelId="{2494A049-B154-4CDA-8AED-B769E4B20F3D}" srcId="{B2FAC58C-8D39-4142-93B9-8DA390A7F8BB}" destId="{0E4A1AEB-4DC9-4090-8C7C-9AFDB0430555}" srcOrd="2" destOrd="0" parTransId="{BAF348E2-F263-490F-913C-B0D8F553FCC0}" sibTransId="{C3E87062-2212-4CD0-9373-10804144C009}"/>
    <dgm:cxn modelId="{DB7F44FA-D628-4BC0-961E-58894BC78460}" type="presOf" srcId="{7A23274E-CAA0-4340-AFAA-5B848CA6E8B1}" destId="{C1BA0C99-EF0D-4982-A461-FB24D9DF172D}" srcOrd="0" destOrd="0" presId="urn:microsoft.com/office/officeart/2005/8/layout/radial2"/>
    <dgm:cxn modelId="{6D5B9B0D-3476-453A-9A07-3E66E993D36F}" type="presOf" srcId="{A19EB7BE-3E78-4CAB-A301-2A83D2427F1F}" destId="{96CC957D-A2A4-437B-8E96-06D682EEC912}" srcOrd="0" destOrd="0" presId="urn:microsoft.com/office/officeart/2005/8/layout/radial2"/>
    <dgm:cxn modelId="{444EDD12-1E7A-44FF-A74B-DE5C8EEFD69D}" type="presOf" srcId="{0F385B06-E9DA-4A2E-8447-93893FA9EA66}" destId="{BEE1BD23-5C61-49C0-A7BA-61ED61D2AB04}" srcOrd="0" destOrd="0" presId="urn:microsoft.com/office/officeart/2005/8/layout/radial2"/>
    <dgm:cxn modelId="{1339EFDD-92D8-4065-A9DA-E29510F060E8}" srcId="{A19EB7BE-3E78-4CAB-A301-2A83D2427F1F}" destId="{EEAA0222-0B59-429F-A246-DE67E0CCCC65}" srcOrd="0" destOrd="0" parTransId="{E8AB3902-A410-48DD-B771-D87985221652}" sibTransId="{497CC3FB-A2E7-414E-BE1C-4A2D17C47FD2}"/>
    <dgm:cxn modelId="{11A60FE8-9D23-43CE-AF15-22EC09F88429}" type="presOf" srcId="{75D42A3F-4FA6-45E1-8536-DCE4A0293DDA}" destId="{865CF9EB-44F0-4BFF-ACE0-C6E287C731E8}" srcOrd="0" destOrd="0" presId="urn:microsoft.com/office/officeart/2005/8/layout/radial2"/>
    <dgm:cxn modelId="{DAB2E358-B418-475A-B4B3-D19F4304D148}" type="presOf" srcId="{5F1D4291-0E71-40CB-A959-C693D099194C}" destId="{347AE52F-154C-4984-8C50-F43638C8614D}" srcOrd="0" destOrd="0" presId="urn:microsoft.com/office/officeart/2005/8/layout/radial2"/>
    <dgm:cxn modelId="{CE531596-300F-4853-9049-B81FC40F6291}" type="presOf" srcId="{FDF6CF13-8429-4FAB-9917-292B4D7FBCB4}" destId="{52F22CB4-4F28-46CA-9F27-E9BE2323EF36}" srcOrd="0" destOrd="0" presId="urn:microsoft.com/office/officeart/2005/8/layout/radial2"/>
    <dgm:cxn modelId="{A20611B9-3E6C-40A1-81FF-60FFED9FCF7F}" type="presOf" srcId="{47513BD3-A742-4404-9C48-3F19DAAE754F}" destId="{DBECD60D-7F88-43CB-BC24-C3184663364D}" srcOrd="0" destOrd="0" presId="urn:microsoft.com/office/officeart/2005/8/layout/radial2"/>
    <dgm:cxn modelId="{5DFB77CE-980F-408C-8C4B-F91A169AFA8E}" type="presOf" srcId="{B2FAC58C-8D39-4142-93B9-8DA390A7F8BB}" destId="{CA9E54E9-F7E7-4F65-896E-EE57AD703021}" srcOrd="0" destOrd="0" presId="urn:microsoft.com/office/officeart/2005/8/layout/radial2"/>
    <dgm:cxn modelId="{148B83B5-55AC-4306-ABD3-1FDDD4E04441}" srcId="{2D7035C1-3B25-43E2-AE5A-8FAD6E131515}" destId="{A19EB7BE-3E78-4CAB-A301-2A83D2427F1F}" srcOrd="3" destOrd="0" parTransId="{FDF6CF13-8429-4FAB-9917-292B4D7FBCB4}" sibTransId="{0605EC67-A514-4EA0-969A-D82FEF47F296}"/>
    <dgm:cxn modelId="{CE7128A8-6828-4588-BDB6-813027826D26}" type="presOf" srcId="{EEAA0222-0B59-429F-A246-DE67E0CCCC65}" destId="{19A7547D-2D8D-4304-85FD-689D17771A2E}" srcOrd="0" destOrd="0" presId="urn:microsoft.com/office/officeart/2005/8/layout/radial2"/>
    <dgm:cxn modelId="{A1959E1C-C3E9-4417-96F1-D61D267E7BB9}" srcId="{2D7035C1-3B25-43E2-AE5A-8FAD6E131515}" destId="{5F1D4291-0E71-40CB-A959-C693D099194C}" srcOrd="0" destOrd="0" parTransId="{E222BE39-9763-479B-A813-764A217F3DA9}" sibTransId="{16D2CA84-3AA4-42F5-9BBA-0B2AF8FE6897}"/>
    <dgm:cxn modelId="{0C5A2413-EB6A-43C5-A21F-C29701793DC8}" srcId="{0F385B06-E9DA-4A2E-8447-93893FA9EA66}" destId="{75D42A3F-4FA6-45E1-8536-DCE4A0293DDA}" srcOrd="0" destOrd="0" parTransId="{D0656F50-D165-4CD7-B267-57D8890FB4B7}" sibTransId="{E92C1949-EB74-4938-AFBC-D93232552517}"/>
    <dgm:cxn modelId="{3FCAECEA-EAF2-47FD-A932-92DDFFC3942E}" type="presOf" srcId="{D6B9FA53-484F-4629-8BD0-527DE363EDE5}" destId="{A3B45053-B580-4133-9931-73FCF4216A3A}" srcOrd="0" destOrd="0" presId="urn:microsoft.com/office/officeart/2005/8/layout/radial2"/>
    <dgm:cxn modelId="{A4EF3BF9-09AB-4BA1-9F98-051F235149AD}" srcId="{2D7035C1-3B25-43E2-AE5A-8FAD6E131515}" destId="{0F385B06-E9DA-4A2E-8447-93893FA9EA66}" srcOrd="2" destOrd="0" parTransId="{7A23274E-CAA0-4340-AFAA-5B848CA6E8B1}" sibTransId="{4233D13A-C746-4C7B-8A87-DB3A36015ADA}"/>
    <dgm:cxn modelId="{DCD9A8C2-512B-43D9-89BD-7B8F97A990B7}" type="presOf" srcId="{0E4A1AEB-4DC9-4090-8C7C-9AFDB0430555}" destId="{DBECD60D-7F88-43CB-BC24-C3184663364D}" srcOrd="0" destOrd="2" presId="urn:microsoft.com/office/officeart/2005/8/layout/radial2"/>
    <dgm:cxn modelId="{9979B4A7-6BFA-4C59-8595-A0A60F31C5C4}" type="presOf" srcId="{E222BE39-9763-479B-A813-764A217F3DA9}" destId="{3A2F9387-A9DC-46E9-B915-7294E8B514C2}" srcOrd="0" destOrd="0" presId="urn:microsoft.com/office/officeart/2005/8/layout/radial2"/>
    <dgm:cxn modelId="{643D4950-396B-40A4-9784-F50F63C5EE7F}" srcId="{5F1D4291-0E71-40CB-A959-C693D099194C}" destId="{903E48FB-C76B-492E-946F-3F9E72972A98}" srcOrd="0" destOrd="0" parTransId="{2BF7DB57-7513-44A2-96E9-25D5256F5D58}" sibTransId="{C5B9AA7B-7788-4308-9F5E-1CD971C11859}"/>
    <dgm:cxn modelId="{82DBCA44-9063-4CFB-9AFC-4A1532DF2483}" type="presParOf" srcId="{FC8C2C61-F2B9-4C66-BBAD-A954837B1402}" destId="{15419095-766A-4D64-9A7E-E2B1061F7026}" srcOrd="0" destOrd="0" presId="urn:microsoft.com/office/officeart/2005/8/layout/radial2"/>
    <dgm:cxn modelId="{FA647AF0-60F1-433E-A947-F1EAF2535C75}" type="presParOf" srcId="{15419095-766A-4D64-9A7E-E2B1061F7026}" destId="{B9AC0629-B18A-425A-A7A2-586E4D48289E}" srcOrd="0" destOrd="0" presId="urn:microsoft.com/office/officeart/2005/8/layout/radial2"/>
    <dgm:cxn modelId="{C639E341-8B97-4D5D-B5F0-E7D7FF2A215D}" type="presParOf" srcId="{B9AC0629-B18A-425A-A7A2-586E4D48289E}" destId="{4B2267D5-D4EE-4AAF-92EC-281E963DEFA4}" srcOrd="0" destOrd="0" presId="urn:microsoft.com/office/officeart/2005/8/layout/radial2"/>
    <dgm:cxn modelId="{F6AFD557-808C-43CC-BCE4-BA18A7AB0CBD}" type="presParOf" srcId="{B9AC0629-B18A-425A-A7A2-586E4D48289E}" destId="{1242BFEE-FCCA-47F0-B88F-691D4BEE566F}" srcOrd="1" destOrd="0" presId="urn:microsoft.com/office/officeart/2005/8/layout/radial2"/>
    <dgm:cxn modelId="{B71822EB-02C8-4BEC-A642-4A2CA7F16019}" type="presParOf" srcId="{15419095-766A-4D64-9A7E-E2B1061F7026}" destId="{3A2F9387-A9DC-46E9-B915-7294E8B514C2}" srcOrd="1" destOrd="0" presId="urn:microsoft.com/office/officeart/2005/8/layout/radial2"/>
    <dgm:cxn modelId="{6800D81E-AFDA-442A-BEEC-96FD7AEC672B}" type="presParOf" srcId="{15419095-766A-4D64-9A7E-E2B1061F7026}" destId="{E270FA0F-35CF-4AEF-8CFA-C6D4077A4CE4}" srcOrd="2" destOrd="0" presId="urn:microsoft.com/office/officeart/2005/8/layout/radial2"/>
    <dgm:cxn modelId="{497E4E42-1D9E-4CE4-90A1-4F03028AA00B}" type="presParOf" srcId="{E270FA0F-35CF-4AEF-8CFA-C6D4077A4CE4}" destId="{347AE52F-154C-4984-8C50-F43638C8614D}" srcOrd="0" destOrd="0" presId="urn:microsoft.com/office/officeart/2005/8/layout/radial2"/>
    <dgm:cxn modelId="{653A5B97-8707-417F-9BE4-DC833DB017FB}" type="presParOf" srcId="{E270FA0F-35CF-4AEF-8CFA-C6D4077A4CE4}" destId="{97D23B4C-6F55-472F-87A2-9A52C7CD5D2D}" srcOrd="1" destOrd="0" presId="urn:microsoft.com/office/officeart/2005/8/layout/radial2"/>
    <dgm:cxn modelId="{80A2B94A-1444-4810-AA1B-7488835840F9}" type="presParOf" srcId="{15419095-766A-4D64-9A7E-E2B1061F7026}" destId="{A3B45053-B580-4133-9931-73FCF4216A3A}" srcOrd="3" destOrd="0" presId="urn:microsoft.com/office/officeart/2005/8/layout/radial2"/>
    <dgm:cxn modelId="{64FF2A76-DAE7-42B5-96D7-39EBDA81097C}" type="presParOf" srcId="{15419095-766A-4D64-9A7E-E2B1061F7026}" destId="{E3388125-1F22-40CD-B3F3-BF9FFF884BCD}" srcOrd="4" destOrd="0" presId="urn:microsoft.com/office/officeart/2005/8/layout/radial2"/>
    <dgm:cxn modelId="{EF61DA8F-7180-4760-BB6B-9D49EF4E19F7}" type="presParOf" srcId="{E3388125-1F22-40CD-B3F3-BF9FFF884BCD}" destId="{CA9E54E9-F7E7-4F65-896E-EE57AD703021}" srcOrd="0" destOrd="0" presId="urn:microsoft.com/office/officeart/2005/8/layout/radial2"/>
    <dgm:cxn modelId="{45F307A9-F77F-4DF0-AB44-B395E160C6CA}" type="presParOf" srcId="{E3388125-1F22-40CD-B3F3-BF9FFF884BCD}" destId="{DBECD60D-7F88-43CB-BC24-C3184663364D}" srcOrd="1" destOrd="0" presId="urn:microsoft.com/office/officeart/2005/8/layout/radial2"/>
    <dgm:cxn modelId="{4F749A3D-920C-48D7-B6B6-BC2C50A3C007}" type="presParOf" srcId="{15419095-766A-4D64-9A7E-E2B1061F7026}" destId="{C1BA0C99-EF0D-4982-A461-FB24D9DF172D}" srcOrd="5" destOrd="0" presId="urn:microsoft.com/office/officeart/2005/8/layout/radial2"/>
    <dgm:cxn modelId="{7797BB89-505B-4112-9B9B-AE61E6EEB604}" type="presParOf" srcId="{15419095-766A-4D64-9A7E-E2B1061F7026}" destId="{D0C18994-8065-4981-AE18-AFA85C60F03C}" srcOrd="6" destOrd="0" presId="urn:microsoft.com/office/officeart/2005/8/layout/radial2"/>
    <dgm:cxn modelId="{5AD138A7-625D-451E-849D-D5A301C5EFBC}" type="presParOf" srcId="{D0C18994-8065-4981-AE18-AFA85C60F03C}" destId="{BEE1BD23-5C61-49C0-A7BA-61ED61D2AB04}" srcOrd="0" destOrd="0" presId="urn:microsoft.com/office/officeart/2005/8/layout/radial2"/>
    <dgm:cxn modelId="{88FB1C55-A44B-4CF7-989E-7BB862E0DF5C}" type="presParOf" srcId="{D0C18994-8065-4981-AE18-AFA85C60F03C}" destId="{865CF9EB-44F0-4BFF-ACE0-C6E287C731E8}" srcOrd="1" destOrd="0" presId="urn:microsoft.com/office/officeart/2005/8/layout/radial2"/>
    <dgm:cxn modelId="{38ECB386-76C1-4B59-ABB0-1AA17BF9A72E}" type="presParOf" srcId="{15419095-766A-4D64-9A7E-E2B1061F7026}" destId="{52F22CB4-4F28-46CA-9F27-E9BE2323EF36}" srcOrd="7" destOrd="0" presId="urn:microsoft.com/office/officeart/2005/8/layout/radial2"/>
    <dgm:cxn modelId="{E363AA4A-3292-44CE-BCA1-6669400B038B}" type="presParOf" srcId="{15419095-766A-4D64-9A7E-E2B1061F7026}" destId="{6F11C9AF-349E-47EE-B94D-CAFAB8E1D501}" srcOrd="8" destOrd="0" presId="urn:microsoft.com/office/officeart/2005/8/layout/radial2"/>
    <dgm:cxn modelId="{F9F01627-78CB-4601-A218-EA45D3CED28F}" type="presParOf" srcId="{6F11C9AF-349E-47EE-B94D-CAFAB8E1D501}" destId="{96CC957D-A2A4-437B-8E96-06D682EEC912}" srcOrd="0" destOrd="0" presId="urn:microsoft.com/office/officeart/2005/8/layout/radial2"/>
    <dgm:cxn modelId="{8364BE09-AAD7-463C-9203-55F5628A8AFC}" type="presParOf" srcId="{6F11C9AF-349E-47EE-B94D-CAFAB8E1D501}" destId="{19A7547D-2D8D-4304-85FD-689D17771A2E}" srcOrd="1" destOrd="0" presId="urn:microsoft.com/office/officeart/2005/8/layout/radial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DBA2554-3723-4AD6-BE10-99BBA6CE6663}" type="doc">
      <dgm:prSet loTypeId="urn:microsoft.com/office/officeart/2005/8/layout/process4" loCatId="process" qsTypeId="urn:microsoft.com/office/officeart/2005/8/quickstyle/simple1" qsCatId="simple" csTypeId="urn:microsoft.com/office/officeart/2005/8/colors/colorful1#1" csCatId="colorful" phldr="1"/>
      <dgm:spPr/>
      <dgm:t>
        <a:bodyPr/>
        <a:lstStyle/>
        <a:p>
          <a:endParaRPr lang="it-IT"/>
        </a:p>
      </dgm:t>
    </dgm:pt>
    <dgm:pt modelId="{35CA3DC2-9E2D-44D2-8F47-F4EAF0D17BBC}">
      <dgm:prSet phldrT="[Testo]"/>
      <dgm:spPr/>
      <dgm:t>
        <a:bodyPr/>
        <a:lstStyle/>
        <a:p>
          <a:r>
            <a:rPr lang="it-IT" dirty="0" smtClean="0"/>
            <a:t>PRINCIPALI METE DI IMMIGRAZIONE NEL PASSATO</a:t>
          </a:r>
          <a:endParaRPr lang="it-IT" dirty="0"/>
        </a:p>
      </dgm:t>
    </dgm:pt>
    <dgm:pt modelId="{1E3F2FB0-FCC8-40F9-BF42-FB3E72122B51}" type="parTrans" cxnId="{9F81EB44-5F53-4A34-A73D-A4A5997312D5}">
      <dgm:prSet/>
      <dgm:spPr/>
      <dgm:t>
        <a:bodyPr/>
        <a:lstStyle/>
        <a:p>
          <a:endParaRPr lang="it-IT"/>
        </a:p>
      </dgm:t>
    </dgm:pt>
    <dgm:pt modelId="{DA6E4A4A-FC05-401A-B01E-DF6BE2A75CD3}" type="sibTrans" cxnId="{9F81EB44-5F53-4A34-A73D-A4A5997312D5}">
      <dgm:prSet/>
      <dgm:spPr/>
      <dgm:t>
        <a:bodyPr/>
        <a:lstStyle/>
        <a:p>
          <a:endParaRPr lang="it-IT"/>
        </a:p>
      </dgm:t>
    </dgm:pt>
    <dgm:pt modelId="{17C1924F-75EE-44E6-9BF3-46137424DED3}">
      <dgm:prSet phldrT="[Testo]"/>
      <dgm:spPr/>
      <dgm:t>
        <a:bodyPr/>
        <a:lstStyle/>
        <a:p>
          <a:r>
            <a:rPr lang="it-IT" dirty="0" smtClean="0"/>
            <a:t>FRANCIA, UK, GERMANIA, BELGIO, SVIZZERA</a:t>
          </a:r>
          <a:endParaRPr lang="it-IT" dirty="0"/>
        </a:p>
      </dgm:t>
    </dgm:pt>
    <dgm:pt modelId="{994C2BA7-65A0-4E17-947E-70EE862B608A}" type="parTrans" cxnId="{C386AC40-203C-4ED6-B3DA-A89E926FB6FB}">
      <dgm:prSet/>
      <dgm:spPr/>
      <dgm:t>
        <a:bodyPr/>
        <a:lstStyle/>
        <a:p>
          <a:endParaRPr lang="it-IT"/>
        </a:p>
      </dgm:t>
    </dgm:pt>
    <dgm:pt modelId="{BCF1B001-630B-4FBB-AD45-543643BC7423}" type="sibTrans" cxnId="{C386AC40-203C-4ED6-B3DA-A89E926FB6FB}">
      <dgm:prSet/>
      <dgm:spPr/>
      <dgm:t>
        <a:bodyPr/>
        <a:lstStyle/>
        <a:p>
          <a:endParaRPr lang="it-IT"/>
        </a:p>
      </dgm:t>
    </dgm:pt>
    <dgm:pt modelId="{52FF19D9-3625-44CC-B661-9BBD455CC6E2}">
      <dgm:prSet phldrT="[Testo]"/>
      <dgm:spPr/>
      <dgm:t>
        <a:bodyPr/>
        <a:lstStyle/>
        <a:p>
          <a:r>
            <a:rPr lang="it-IT" dirty="0" smtClean="0"/>
            <a:t>PAESI BASSI, PAESI SCANDINAVI</a:t>
          </a:r>
          <a:endParaRPr lang="it-IT" dirty="0"/>
        </a:p>
      </dgm:t>
    </dgm:pt>
    <dgm:pt modelId="{95D3D6BA-7E20-4755-B25A-01F1395F344B}" type="parTrans" cxnId="{9CBAC89F-3246-4FBC-82A7-BAE30323E60B}">
      <dgm:prSet/>
      <dgm:spPr/>
      <dgm:t>
        <a:bodyPr/>
        <a:lstStyle/>
        <a:p>
          <a:endParaRPr lang="it-IT"/>
        </a:p>
      </dgm:t>
    </dgm:pt>
    <dgm:pt modelId="{4F3911AD-0B75-4E78-BDF5-C8C6B0D88F4C}" type="sibTrans" cxnId="{9CBAC89F-3246-4FBC-82A7-BAE30323E60B}">
      <dgm:prSet/>
      <dgm:spPr/>
      <dgm:t>
        <a:bodyPr/>
        <a:lstStyle/>
        <a:p>
          <a:endParaRPr lang="it-IT"/>
        </a:p>
      </dgm:t>
    </dgm:pt>
    <dgm:pt modelId="{C20F47D7-B9C1-4B55-9EAD-084D34666630}">
      <dgm:prSet phldrT="[Testo]"/>
      <dgm:spPr/>
      <dgm:t>
        <a:bodyPr/>
        <a:lstStyle/>
        <a:p>
          <a:r>
            <a:rPr lang="it-IT" dirty="0" smtClean="0"/>
            <a:t>OGGI</a:t>
          </a:r>
          <a:endParaRPr lang="it-IT" dirty="0"/>
        </a:p>
      </dgm:t>
    </dgm:pt>
    <dgm:pt modelId="{3735503A-8F87-4A44-8363-04EB5C495555}" type="parTrans" cxnId="{4608F64C-C70E-484E-B89F-64C701312302}">
      <dgm:prSet/>
      <dgm:spPr/>
      <dgm:t>
        <a:bodyPr/>
        <a:lstStyle/>
        <a:p>
          <a:endParaRPr lang="it-IT"/>
        </a:p>
      </dgm:t>
    </dgm:pt>
    <dgm:pt modelId="{9F077F50-BEA4-4742-8B0A-8C0BC5562B75}" type="sibTrans" cxnId="{4608F64C-C70E-484E-B89F-64C701312302}">
      <dgm:prSet/>
      <dgm:spPr/>
      <dgm:t>
        <a:bodyPr/>
        <a:lstStyle/>
        <a:p>
          <a:endParaRPr lang="it-IT"/>
        </a:p>
      </dgm:t>
    </dgm:pt>
    <dgm:pt modelId="{03525D1E-6E65-4E1E-AC58-91EC4BC1DF49}">
      <dgm:prSet phldrT="[Testo]"/>
      <dgm:spPr/>
      <dgm:t>
        <a:bodyPr/>
        <a:lstStyle/>
        <a:p>
          <a:r>
            <a:rPr lang="it-IT" dirty="0" smtClean="0"/>
            <a:t>ITALIA, IRLANDA, SPAGNA</a:t>
          </a:r>
          <a:endParaRPr lang="it-IT" dirty="0"/>
        </a:p>
      </dgm:t>
    </dgm:pt>
    <dgm:pt modelId="{63C756D7-3356-4A16-B312-00A19F4BAD2C}" type="parTrans" cxnId="{AEFBC521-DB90-407D-9179-00CD16243704}">
      <dgm:prSet/>
      <dgm:spPr/>
      <dgm:t>
        <a:bodyPr/>
        <a:lstStyle/>
        <a:p>
          <a:endParaRPr lang="it-IT"/>
        </a:p>
      </dgm:t>
    </dgm:pt>
    <dgm:pt modelId="{C1602DB1-9882-4EFF-8801-7A65600AE8FB}" type="sibTrans" cxnId="{AEFBC521-DB90-407D-9179-00CD16243704}">
      <dgm:prSet/>
      <dgm:spPr/>
      <dgm:t>
        <a:bodyPr/>
        <a:lstStyle/>
        <a:p>
          <a:endParaRPr lang="it-IT"/>
        </a:p>
      </dgm:t>
    </dgm:pt>
    <dgm:pt modelId="{80E3E1D0-CD67-4D08-87F8-FE748D503C2F}">
      <dgm:prSet phldrT="[Testo]"/>
      <dgm:spPr/>
      <dgm:t>
        <a:bodyPr/>
        <a:lstStyle/>
        <a:p>
          <a:r>
            <a:rPr lang="it-IT" dirty="0" smtClean="0"/>
            <a:t>ITALIA</a:t>
          </a:r>
          <a:endParaRPr lang="it-IT" dirty="0"/>
        </a:p>
      </dgm:t>
    </dgm:pt>
    <dgm:pt modelId="{DDA65D87-D5C3-4439-911D-9DA27D82A352}" type="parTrans" cxnId="{D4DDA88F-B1E6-4869-9889-5A2BAF414E15}">
      <dgm:prSet/>
      <dgm:spPr/>
      <dgm:t>
        <a:bodyPr/>
        <a:lstStyle/>
        <a:p>
          <a:endParaRPr lang="it-IT"/>
        </a:p>
      </dgm:t>
    </dgm:pt>
    <dgm:pt modelId="{E9DFA19A-74AF-440E-8EC3-32A0F24E0C69}" type="sibTrans" cxnId="{D4DDA88F-B1E6-4869-9889-5A2BAF414E15}">
      <dgm:prSet/>
      <dgm:spPr/>
      <dgm:t>
        <a:bodyPr/>
        <a:lstStyle/>
        <a:p>
          <a:endParaRPr lang="it-IT"/>
        </a:p>
      </dgm:t>
    </dgm:pt>
    <dgm:pt modelId="{0AD4C942-FFE0-4F36-BC5A-29B2482B0938}">
      <dgm:prSet phldrT="[Testo]"/>
      <dgm:spPr/>
      <dgm:t>
        <a:bodyPr/>
        <a:lstStyle/>
        <a:p>
          <a:r>
            <a:rPr lang="it-IT" dirty="0" smtClean="0"/>
            <a:t>INCREMENTO NEL GIRO DI 10 ANNI DI TRE VOLTE</a:t>
          </a:r>
          <a:endParaRPr lang="it-IT" dirty="0"/>
        </a:p>
      </dgm:t>
    </dgm:pt>
    <dgm:pt modelId="{D27A3CB6-7224-489E-A5C6-FB90497D3A91}" type="parTrans" cxnId="{0E7315E2-B3FE-4ED4-95B1-98626C6A2D82}">
      <dgm:prSet/>
      <dgm:spPr/>
      <dgm:t>
        <a:bodyPr/>
        <a:lstStyle/>
        <a:p>
          <a:endParaRPr lang="it-IT"/>
        </a:p>
      </dgm:t>
    </dgm:pt>
    <dgm:pt modelId="{AB3AB80A-564F-45AD-A447-76E6F4768073}" type="sibTrans" cxnId="{0E7315E2-B3FE-4ED4-95B1-98626C6A2D82}">
      <dgm:prSet/>
      <dgm:spPr/>
      <dgm:t>
        <a:bodyPr/>
        <a:lstStyle/>
        <a:p>
          <a:endParaRPr lang="it-IT"/>
        </a:p>
      </dgm:t>
    </dgm:pt>
    <dgm:pt modelId="{E587F302-BB6E-4F8F-B2BC-95E8C42FF821}" type="pres">
      <dgm:prSet presAssocID="{CDBA2554-3723-4AD6-BE10-99BBA6CE6663}" presName="Name0" presStyleCnt="0">
        <dgm:presLayoutVars>
          <dgm:dir/>
          <dgm:animLvl val="lvl"/>
          <dgm:resizeHandles val="exact"/>
        </dgm:presLayoutVars>
      </dgm:prSet>
      <dgm:spPr/>
      <dgm:t>
        <a:bodyPr/>
        <a:lstStyle/>
        <a:p>
          <a:endParaRPr lang="it-IT"/>
        </a:p>
      </dgm:t>
    </dgm:pt>
    <dgm:pt modelId="{7FB8A9A0-6967-4E88-97FB-E3B5E7C18C61}" type="pres">
      <dgm:prSet presAssocID="{80E3E1D0-CD67-4D08-87F8-FE748D503C2F}" presName="boxAndChildren" presStyleCnt="0"/>
      <dgm:spPr/>
    </dgm:pt>
    <dgm:pt modelId="{5162B6FD-0133-4509-81FE-49C23A5CA743}" type="pres">
      <dgm:prSet presAssocID="{80E3E1D0-CD67-4D08-87F8-FE748D503C2F}" presName="parentTextBox" presStyleLbl="node1" presStyleIdx="0" presStyleCnt="3"/>
      <dgm:spPr/>
      <dgm:t>
        <a:bodyPr/>
        <a:lstStyle/>
        <a:p>
          <a:endParaRPr lang="it-IT"/>
        </a:p>
      </dgm:t>
    </dgm:pt>
    <dgm:pt modelId="{C3F06E5C-2AB2-485E-9C82-DE99BB09158F}" type="pres">
      <dgm:prSet presAssocID="{80E3E1D0-CD67-4D08-87F8-FE748D503C2F}" presName="entireBox" presStyleLbl="node1" presStyleIdx="0" presStyleCnt="3"/>
      <dgm:spPr/>
      <dgm:t>
        <a:bodyPr/>
        <a:lstStyle/>
        <a:p>
          <a:endParaRPr lang="it-IT"/>
        </a:p>
      </dgm:t>
    </dgm:pt>
    <dgm:pt modelId="{622EBFC8-7284-41C3-8845-6533EECF3A5C}" type="pres">
      <dgm:prSet presAssocID="{80E3E1D0-CD67-4D08-87F8-FE748D503C2F}" presName="descendantBox" presStyleCnt="0"/>
      <dgm:spPr/>
    </dgm:pt>
    <dgm:pt modelId="{ABA01E5C-913F-4D92-AB8B-429F8233F6DF}" type="pres">
      <dgm:prSet presAssocID="{0AD4C942-FFE0-4F36-BC5A-29B2482B0938}" presName="childTextBox" presStyleLbl="fgAccFollowNode1" presStyleIdx="0" presStyleCnt="4">
        <dgm:presLayoutVars>
          <dgm:bulletEnabled val="1"/>
        </dgm:presLayoutVars>
      </dgm:prSet>
      <dgm:spPr/>
      <dgm:t>
        <a:bodyPr/>
        <a:lstStyle/>
        <a:p>
          <a:endParaRPr lang="it-IT"/>
        </a:p>
      </dgm:t>
    </dgm:pt>
    <dgm:pt modelId="{256193DE-9141-4586-AF74-C3CA0E875670}" type="pres">
      <dgm:prSet presAssocID="{9F077F50-BEA4-4742-8B0A-8C0BC5562B75}" presName="sp" presStyleCnt="0"/>
      <dgm:spPr/>
    </dgm:pt>
    <dgm:pt modelId="{2F7FF872-0DF2-4ACF-9FA6-1FF43931F214}" type="pres">
      <dgm:prSet presAssocID="{C20F47D7-B9C1-4B55-9EAD-084D34666630}" presName="arrowAndChildren" presStyleCnt="0"/>
      <dgm:spPr/>
    </dgm:pt>
    <dgm:pt modelId="{382583A8-A7C0-421F-A4CE-775AA0A3D845}" type="pres">
      <dgm:prSet presAssocID="{C20F47D7-B9C1-4B55-9EAD-084D34666630}" presName="parentTextArrow" presStyleLbl="node1" presStyleIdx="0" presStyleCnt="3"/>
      <dgm:spPr/>
      <dgm:t>
        <a:bodyPr/>
        <a:lstStyle/>
        <a:p>
          <a:endParaRPr lang="it-IT"/>
        </a:p>
      </dgm:t>
    </dgm:pt>
    <dgm:pt modelId="{92372CF9-B5B1-489B-9716-DFB741BE9C9B}" type="pres">
      <dgm:prSet presAssocID="{C20F47D7-B9C1-4B55-9EAD-084D34666630}" presName="arrow" presStyleLbl="node1" presStyleIdx="1" presStyleCnt="3"/>
      <dgm:spPr/>
      <dgm:t>
        <a:bodyPr/>
        <a:lstStyle/>
        <a:p>
          <a:endParaRPr lang="it-IT"/>
        </a:p>
      </dgm:t>
    </dgm:pt>
    <dgm:pt modelId="{99282D2B-5D98-472B-B206-2F8F0BF96545}" type="pres">
      <dgm:prSet presAssocID="{C20F47D7-B9C1-4B55-9EAD-084D34666630}" presName="descendantArrow" presStyleCnt="0"/>
      <dgm:spPr/>
    </dgm:pt>
    <dgm:pt modelId="{AAA4E919-D17B-481C-8560-1A6F1E204BC3}" type="pres">
      <dgm:prSet presAssocID="{03525D1E-6E65-4E1E-AC58-91EC4BC1DF49}" presName="childTextArrow" presStyleLbl="fgAccFollowNode1" presStyleIdx="1" presStyleCnt="4">
        <dgm:presLayoutVars>
          <dgm:bulletEnabled val="1"/>
        </dgm:presLayoutVars>
      </dgm:prSet>
      <dgm:spPr/>
      <dgm:t>
        <a:bodyPr/>
        <a:lstStyle/>
        <a:p>
          <a:endParaRPr lang="it-IT"/>
        </a:p>
      </dgm:t>
    </dgm:pt>
    <dgm:pt modelId="{ECBA9D3B-2F25-4379-B75B-E3EF01591BFE}" type="pres">
      <dgm:prSet presAssocID="{DA6E4A4A-FC05-401A-B01E-DF6BE2A75CD3}" presName="sp" presStyleCnt="0"/>
      <dgm:spPr/>
    </dgm:pt>
    <dgm:pt modelId="{B29E01A2-F542-464C-BC10-EB9DEC52E07A}" type="pres">
      <dgm:prSet presAssocID="{35CA3DC2-9E2D-44D2-8F47-F4EAF0D17BBC}" presName="arrowAndChildren" presStyleCnt="0"/>
      <dgm:spPr/>
    </dgm:pt>
    <dgm:pt modelId="{5FF443D6-B150-4323-9D7F-CAE490D66D3B}" type="pres">
      <dgm:prSet presAssocID="{35CA3DC2-9E2D-44D2-8F47-F4EAF0D17BBC}" presName="parentTextArrow" presStyleLbl="node1" presStyleIdx="1" presStyleCnt="3"/>
      <dgm:spPr/>
      <dgm:t>
        <a:bodyPr/>
        <a:lstStyle/>
        <a:p>
          <a:endParaRPr lang="it-IT"/>
        </a:p>
      </dgm:t>
    </dgm:pt>
    <dgm:pt modelId="{4EA38C44-4372-4721-8D21-CABF6B7F808D}" type="pres">
      <dgm:prSet presAssocID="{35CA3DC2-9E2D-44D2-8F47-F4EAF0D17BBC}" presName="arrow" presStyleLbl="node1" presStyleIdx="2" presStyleCnt="3" custLinFactNeighborX="-749" custLinFactNeighborY="-46"/>
      <dgm:spPr/>
      <dgm:t>
        <a:bodyPr/>
        <a:lstStyle/>
        <a:p>
          <a:endParaRPr lang="it-IT"/>
        </a:p>
      </dgm:t>
    </dgm:pt>
    <dgm:pt modelId="{992906B5-6134-4054-85C4-AA794DB59EA8}" type="pres">
      <dgm:prSet presAssocID="{35CA3DC2-9E2D-44D2-8F47-F4EAF0D17BBC}" presName="descendantArrow" presStyleCnt="0"/>
      <dgm:spPr/>
    </dgm:pt>
    <dgm:pt modelId="{9433EA8E-1215-4148-9FCA-A850A14279D9}" type="pres">
      <dgm:prSet presAssocID="{17C1924F-75EE-44E6-9BF3-46137424DED3}" presName="childTextArrow" presStyleLbl="fgAccFollowNode1" presStyleIdx="2" presStyleCnt="4">
        <dgm:presLayoutVars>
          <dgm:bulletEnabled val="1"/>
        </dgm:presLayoutVars>
      </dgm:prSet>
      <dgm:spPr/>
      <dgm:t>
        <a:bodyPr/>
        <a:lstStyle/>
        <a:p>
          <a:endParaRPr lang="it-IT"/>
        </a:p>
      </dgm:t>
    </dgm:pt>
    <dgm:pt modelId="{4165B08F-1E97-4C6C-B18A-B4AA9EAE7576}" type="pres">
      <dgm:prSet presAssocID="{52FF19D9-3625-44CC-B661-9BBD455CC6E2}" presName="childTextArrow" presStyleLbl="fgAccFollowNode1" presStyleIdx="3" presStyleCnt="4">
        <dgm:presLayoutVars>
          <dgm:bulletEnabled val="1"/>
        </dgm:presLayoutVars>
      </dgm:prSet>
      <dgm:spPr/>
      <dgm:t>
        <a:bodyPr/>
        <a:lstStyle/>
        <a:p>
          <a:endParaRPr lang="it-IT"/>
        </a:p>
      </dgm:t>
    </dgm:pt>
  </dgm:ptLst>
  <dgm:cxnLst>
    <dgm:cxn modelId="{D5EB1946-844B-4ED3-A07D-58B8EAD561C3}" type="presOf" srcId="{CDBA2554-3723-4AD6-BE10-99BBA6CE6663}" destId="{E587F302-BB6E-4F8F-B2BC-95E8C42FF821}" srcOrd="0" destOrd="0" presId="urn:microsoft.com/office/officeart/2005/8/layout/process4"/>
    <dgm:cxn modelId="{E1B63BF6-73E8-414C-BC93-8A0AF33D823E}" type="presOf" srcId="{C20F47D7-B9C1-4B55-9EAD-084D34666630}" destId="{382583A8-A7C0-421F-A4CE-775AA0A3D845}" srcOrd="0" destOrd="0" presId="urn:microsoft.com/office/officeart/2005/8/layout/process4"/>
    <dgm:cxn modelId="{9CBAC89F-3246-4FBC-82A7-BAE30323E60B}" srcId="{35CA3DC2-9E2D-44D2-8F47-F4EAF0D17BBC}" destId="{52FF19D9-3625-44CC-B661-9BBD455CC6E2}" srcOrd="1" destOrd="0" parTransId="{95D3D6BA-7E20-4755-B25A-01F1395F344B}" sibTransId="{4F3911AD-0B75-4E78-BDF5-C8C6B0D88F4C}"/>
    <dgm:cxn modelId="{44C34B49-EB43-49A1-A3EE-BCD07EEF68CB}" type="presOf" srcId="{52FF19D9-3625-44CC-B661-9BBD455CC6E2}" destId="{4165B08F-1E97-4C6C-B18A-B4AA9EAE7576}" srcOrd="0" destOrd="0" presId="urn:microsoft.com/office/officeart/2005/8/layout/process4"/>
    <dgm:cxn modelId="{D4DDA88F-B1E6-4869-9889-5A2BAF414E15}" srcId="{CDBA2554-3723-4AD6-BE10-99BBA6CE6663}" destId="{80E3E1D0-CD67-4D08-87F8-FE748D503C2F}" srcOrd="2" destOrd="0" parTransId="{DDA65D87-D5C3-4439-911D-9DA27D82A352}" sibTransId="{E9DFA19A-74AF-440E-8EC3-32A0F24E0C69}"/>
    <dgm:cxn modelId="{1C9C77C8-9143-4EBB-BFD3-A083C1233391}" type="presOf" srcId="{35CA3DC2-9E2D-44D2-8F47-F4EAF0D17BBC}" destId="{5FF443D6-B150-4323-9D7F-CAE490D66D3B}" srcOrd="0" destOrd="0" presId="urn:microsoft.com/office/officeart/2005/8/layout/process4"/>
    <dgm:cxn modelId="{91BC5235-5E2E-4E5B-8A92-40023A679352}" type="presOf" srcId="{17C1924F-75EE-44E6-9BF3-46137424DED3}" destId="{9433EA8E-1215-4148-9FCA-A850A14279D9}" srcOrd="0" destOrd="0" presId="urn:microsoft.com/office/officeart/2005/8/layout/process4"/>
    <dgm:cxn modelId="{C386AC40-203C-4ED6-B3DA-A89E926FB6FB}" srcId="{35CA3DC2-9E2D-44D2-8F47-F4EAF0D17BBC}" destId="{17C1924F-75EE-44E6-9BF3-46137424DED3}" srcOrd="0" destOrd="0" parTransId="{994C2BA7-65A0-4E17-947E-70EE862B608A}" sibTransId="{BCF1B001-630B-4FBB-AD45-543643BC7423}"/>
    <dgm:cxn modelId="{0AA6E295-B6C4-4553-BFBD-27899E9AE894}" type="presOf" srcId="{80E3E1D0-CD67-4D08-87F8-FE748D503C2F}" destId="{C3F06E5C-2AB2-485E-9C82-DE99BB09158F}" srcOrd="1" destOrd="0" presId="urn:microsoft.com/office/officeart/2005/8/layout/process4"/>
    <dgm:cxn modelId="{77EAD1DE-A827-4E47-AEEC-606E6AA8EDAC}" type="presOf" srcId="{35CA3DC2-9E2D-44D2-8F47-F4EAF0D17BBC}" destId="{4EA38C44-4372-4721-8D21-CABF6B7F808D}" srcOrd="1" destOrd="0" presId="urn:microsoft.com/office/officeart/2005/8/layout/process4"/>
    <dgm:cxn modelId="{0E7315E2-B3FE-4ED4-95B1-98626C6A2D82}" srcId="{80E3E1D0-CD67-4D08-87F8-FE748D503C2F}" destId="{0AD4C942-FFE0-4F36-BC5A-29B2482B0938}" srcOrd="0" destOrd="0" parTransId="{D27A3CB6-7224-489E-A5C6-FB90497D3A91}" sibTransId="{AB3AB80A-564F-45AD-A447-76E6F4768073}"/>
    <dgm:cxn modelId="{9F81EB44-5F53-4A34-A73D-A4A5997312D5}" srcId="{CDBA2554-3723-4AD6-BE10-99BBA6CE6663}" destId="{35CA3DC2-9E2D-44D2-8F47-F4EAF0D17BBC}" srcOrd="0" destOrd="0" parTransId="{1E3F2FB0-FCC8-40F9-BF42-FB3E72122B51}" sibTransId="{DA6E4A4A-FC05-401A-B01E-DF6BE2A75CD3}"/>
    <dgm:cxn modelId="{4608F64C-C70E-484E-B89F-64C701312302}" srcId="{CDBA2554-3723-4AD6-BE10-99BBA6CE6663}" destId="{C20F47D7-B9C1-4B55-9EAD-084D34666630}" srcOrd="1" destOrd="0" parTransId="{3735503A-8F87-4A44-8363-04EB5C495555}" sibTransId="{9F077F50-BEA4-4742-8B0A-8C0BC5562B75}"/>
    <dgm:cxn modelId="{F3FEB6F8-0066-46DD-89B8-9C231DFE0408}" type="presOf" srcId="{03525D1E-6E65-4E1E-AC58-91EC4BC1DF49}" destId="{AAA4E919-D17B-481C-8560-1A6F1E204BC3}" srcOrd="0" destOrd="0" presId="urn:microsoft.com/office/officeart/2005/8/layout/process4"/>
    <dgm:cxn modelId="{D2AA24E1-4708-401B-8B50-8A4667036BB7}" type="presOf" srcId="{0AD4C942-FFE0-4F36-BC5A-29B2482B0938}" destId="{ABA01E5C-913F-4D92-AB8B-429F8233F6DF}" srcOrd="0" destOrd="0" presId="urn:microsoft.com/office/officeart/2005/8/layout/process4"/>
    <dgm:cxn modelId="{8E9E9549-DF90-4618-BE0B-F0480FE7C554}" type="presOf" srcId="{80E3E1D0-CD67-4D08-87F8-FE748D503C2F}" destId="{5162B6FD-0133-4509-81FE-49C23A5CA743}" srcOrd="0" destOrd="0" presId="urn:microsoft.com/office/officeart/2005/8/layout/process4"/>
    <dgm:cxn modelId="{C68CE6A7-EDE5-4D7D-A2CF-F604F4B1562A}" type="presOf" srcId="{C20F47D7-B9C1-4B55-9EAD-084D34666630}" destId="{92372CF9-B5B1-489B-9716-DFB741BE9C9B}" srcOrd="1" destOrd="0" presId="urn:microsoft.com/office/officeart/2005/8/layout/process4"/>
    <dgm:cxn modelId="{AEFBC521-DB90-407D-9179-00CD16243704}" srcId="{C20F47D7-B9C1-4B55-9EAD-084D34666630}" destId="{03525D1E-6E65-4E1E-AC58-91EC4BC1DF49}" srcOrd="0" destOrd="0" parTransId="{63C756D7-3356-4A16-B312-00A19F4BAD2C}" sibTransId="{C1602DB1-9882-4EFF-8801-7A65600AE8FB}"/>
    <dgm:cxn modelId="{15F548F1-121B-472D-9844-1D013FA89CB2}" type="presParOf" srcId="{E587F302-BB6E-4F8F-B2BC-95E8C42FF821}" destId="{7FB8A9A0-6967-4E88-97FB-E3B5E7C18C61}" srcOrd="0" destOrd="0" presId="urn:microsoft.com/office/officeart/2005/8/layout/process4"/>
    <dgm:cxn modelId="{0ED749B0-4FDC-4946-B02B-9C376C24CD59}" type="presParOf" srcId="{7FB8A9A0-6967-4E88-97FB-E3B5E7C18C61}" destId="{5162B6FD-0133-4509-81FE-49C23A5CA743}" srcOrd="0" destOrd="0" presId="urn:microsoft.com/office/officeart/2005/8/layout/process4"/>
    <dgm:cxn modelId="{DCBDFC39-31DB-4971-9AA9-5D1B086FC45C}" type="presParOf" srcId="{7FB8A9A0-6967-4E88-97FB-E3B5E7C18C61}" destId="{C3F06E5C-2AB2-485E-9C82-DE99BB09158F}" srcOrd="1" destOrd="0" presId="urn:microsoft.com/office/officeart/2005/8/layout/process4"/>
    <dgm:cxn modelId="{C983448B-5B62-41C5-951C-CF300AF804B1}" type="presParOf" srcId="{7FB8A9A0-6967-4E88-97FB-E3B5E7C18C61}" destId="{622EBFC8-7284-41C3-8845-6533EECF3A5C}" srcOrd="2" destOrd="0" presId="urn:microsoft.com/office/officeart/2005/8/layout/process4"/>
    <dgm:cxn modelId="{B4402650-9007-47E3-A8D3-D4F871D64262}" type="presParOf" srcId="{622EBFC8-7284-41C3-8845-6533EECF3A5C}" destId="{ABA01E5C-913F-4D92-AB8B-429F8233F6DF}" srcOrd="0" destOrd="0" presId="urn:microsoft.com/office/officeart/2005/8/layout/process4"/>
    <dgm:cxn modelId="{17A59D2E-D930-443D-AEA3-C2E1603F4E03}" type="presParOf" srcId="{E587F302-BB6E-4F8F-B2BC-95E8C42FF821}" destId="{256193DE-9141-4586-AF74-C3CA0E875670}" srcOrd="1" destOrd="0" presId="urn:microsoft.com/office/officeart/2005/8/layout/process4"/>
    <dgm:cxn modelId="{138BE027-79C2-4DD3-8797-40F2961D779B}" type="presParOf" srcId="{E587F302-BB6E-4F8F-B2BC-95E8C42FF821}" destId="{2F7FF872-0DF2-4ACF-9FA6-1FF43931F214}" srcOrd="2" destOrd="0" presId="urn:microsoft.com/office/officeart/2005/8/layout/process4"/>
    <dgm:cxn modelId="{DF89BF02-04E7-4EB1-A405-3A406720F9C1}" type="presParOf" srcId="{2F7FF872-0DF2-4ACF-9FA6-1FF43931F214}" destId="{382583A8-A7C0-421F-A4CE-775AA0A3D845}" srcOrd="0" destOrd="0" presId="urn:microsoft.com/office/officeart/2005/8/layout/process4"/>
    <dgm:cxn modelId="{0F88006C-2FEC-475C-B954-17B8A334FF76}" type="presParOf" srcId="{2F7FF872-0DF2-4ACF-9FA6-1FF43931F214}" destId="{92372CF9-B5B1-489B-9716-DFB741BE9C9B}" srcOrd="1" destOrd="0" presId="urn:microsoft.com/office/officeart/2005/8/layout/process4"/>
    <dgm:cxn modelId="{EE3818D1-257D-4D12-8063-915EF27EFDC0}" type="presParOf" srcId="{2F7FF872-0DF2-4ACF-9FA6-1FF43931F214}" destId="{99282D2B-5D98-472B-B206-2F8F0BF96545}" srcOrd="2" destOrd="0" presId="urn:microsoft.com/office/officeart/2005/8/layout/process4"/>
    <dgm:cxn modelId="{A6ACDC18-9061-41D2-9EE2-0897F59ABE44}" type="presParOf" srcId="{99282D2B-5D98-472B-B206-2F8F0BF96545}" destId="{AAA4E919-D17B-481C-8560-1A6F1E204BC3}" srcOrd="0" destOrd="0" presId="urn:microsoft.com/office/officeart/2005/8/layout/process4"/>
    <dgm:cxn modelId="{A61537D1-245F-4D62-986C-EBF72AD31BE7}" type="presParOf" srcId="{E587F302-BB6E-4F8F-B2BC-95E8C42FF821}" destId="{ECBA9D3B-2F25-4379-B75B-E3EF01591BFE}" srcOrd="3" destOrd="0" presId="urn:microsoft.com/office/officeart/2005/8/layout/process4"/>
    <dgm:cxn modelId="{A7DAE63C-3373-40A0-9FBA-13C18063C955}" type="presParOf" srcId="{E587F302-BB6E-4F8F-B2BC-95E8C42FF821}" destId="{B29E01A2-F542-464C-BC10-EB9DEC52E07A}" srcOrd="4" destOrd="0" presId="urn:microsoft.com/office/officeart/2005/8/layout/process4"/>
    <dgm:cxn modelId="{E6223314-8B41-4AEA-A14F-B89EF87774B2}" type="presParOf" srcId="{B29E01A2-F542-464C-BC10-EB9DEC52E07A}" destId="{5FF443D6-B150-4323-9D7F-CAE490D66D3B}" srcOrd="0" destOrd="0" presId="urn:microsoft.com/office/officeart/2005/8/layout/process4"/>
    <dgm:cxn modelId="{5BCCF8DF-08FF-4A53-A056-62393C9D45A2}" type="presParOf" srcId="{B29E01A2-F542-464C-BC10-EB9DEC52E07A}" destId="{4EA38C44-4372-4721-8D21-CABF6B7F808D}" srcOrd="1" destOrd="0" presId="urn:microsoft.com/office/officeart/2005/8/layout/process4"/>
    <dgm:cxn modelId="{6B102558-E1DD-46DC-B75E-C1B3987C7F58}" type="presParOf" srcId="{B29E01A2-F542-464C-BC10-EB9DEC52E07A}" destId="{992906B5-6134-4054-85C4-AA794DB59EA8}" srcOrd="2" destOrd="0" presId="urn:microsoft.com/office/officeart/2005/8/layout/process4"/>
    <dgm:cxn modelId="{BD4F9B6D-F88D-4E9F-98B1-928FD581EE7E}" type="presParOf" srcId="{992906B5-6134-4054-85C4-AA794DB59EA8}" destId="{9433EA8E-1215-4148-9FCA-A850A14279D9}" srcOrd="0" destOrd="0" presId="urn:microsoft.com/office/officeart/2005/8/layout/process4"/>
    <dgm:cxn modelId="{1F49F7D3-7951-45A1-A96E-A67C07B5B4B5}" type="presParOf" srcId="{992906B5-6134-4054-85C4-AA794DB59EA8}" destId="{4165B08F-1E97-4C6C-B18A-B4AA9EAE7576}" srcOrd="1" destOrd="0" presId="urn:microsoft.com/office/officeart/2005/8/layout/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D5A2F73-87F6-4564-9C3F-7398E0FB12FE}">
      <dsp:nvSpPr>
        <dsp:cNvPr id="0" name=""/>
        <dsp:cNvSpPr/>
      </dsp:nvSpPr>
      <dsp:spPr>
        <a:xfrm>
          <a:off x="3228457" y="2153428"/>
          <a:ext cx="2109156" cy="2109156"/>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it-IT" sz="2300" kern="1200" dirty="0" smtClean="0"/>
            <a:t>Popolazione</a:t>
          </a:r>
        </a:p>
        <a:p>
          <a:pPr lvl="0" algn="ctr" defTabSz="1022350">
            <a:lnSpc>
              <a:spcPct val="90000"/>
            </a:lnSpc>
            <a:spcBef>
              <a:spcPct val="0"/>
            </a:spcBef>
            <a:spcAft>
              <a:spcPct val="35000"/>
            </a:spcAft>
          </a:pPr>
          <a:r>
            <a:rPr lang="it-IT" sz="2300" kern="1200" dirty="0" smtClean="0"/>
            <a:t>che cambia</a:t>
          </a:r>
          <a:endParaRPr lang="it-IT" sz="2300" kern="1200" dirty="0"/>
        </a:p>
      </dsp:txBody>
      <dsp:txXfrm>
        <a:off x="3228457" y="2153428"/>
        <a:ext cx="2109156" cy="2109156"/>
      </dsp:txXfrm>
    </dsp:sp>
    <dsp:sp modelId="{A0EF3619-04D0-4CBC-BCF9-2E7FB33C97E4}">
      <dsp:nvSpPr>
        <dsp:cNvPr id="0" name=""/>
        <dsp:cNvSpPr/>
      </dsp:nvSpPr>
      <dsp:spPr>
        <a:xfrm rot="11581848">
          <a:off x="1291129" y="2454170"/>
          <a:ext cx="2066666" cy="601109"/>
        </a:xfrm>
        <a:prstGeom prst="lef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5695479D-3133-4F92-9838-8EF2475053C7}">
      <dsp:nvSpPr>
        <dsp:cNvPr id="0" name=""/>
        <dsp:cNvSpPr/>
      </dsp:nvSpPr>
      <dsp:spPr>
        <a:xfrm>
          <a:off x="488549" y="1760215"/>
          <a:ext cx="2003698" cy="1602958"/>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1435" tIns="51435" rIns="51435" bIns="51435" numCol="1" spcCol="1270" anchor="ctr" anchorCtr="0">
          <a:noAutofit/>
        </a:bodyPr>
        <a:lstStyle/>
        <a:p>
          <a:pPr lvl="0" algn="ctr" defTabSz="1200150">
            <a:lnSpc>
              <a:spcPct val="90000"/>
            </a:lnSpc>
            <a:spcBef>
              <a:spcPct val="0"/>
            </a:spcBef>
            <a:spcAft>
              <a:spcPct val="35000"/>
            </a:spcAft>
          </a:pPr>
          <a:r>
            <a:rPr lang="it-IT" sz="2700" kern="1200" dirty="0" smtClean="0"/>
            <a:t>Nascite</a:t>
          </a:r>
          <a:endParaRPr lang="it-IT" sz="2700" kern="1200" dirty="0"/>
        </a:p>
      </dsp:txBody>
      <dsp:txXfrm>
        <a:off x="488549" y="1760215"/>
        <a:ext cx="2003698" cy="1602958"/>
      </dsp:txXfrm>
    </dsp:sp>
    <dsp:sp modelId="{55C319E8-CCC0-47AF-B305-C4C1B3B7FA30}">
      <dsp:nvSpPr>
        <dsp:cNvPr id="0" name=""/>
        <dsp:cNvSpPr/>
      </dsp:nvSpPr>
      <dsp:spPr>
        <a:xfrm rot="14478557">
          <a:off x="2450978" y="1201426"/>
          <a:ext cx="1796788" cy="601109"/>
        </a:xfrm>
        <a:prstGeom prst="lef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53B24FC6-E5BA-4400-92DA-57EF5C1C64A3}">
      <dsp:nvSpPr>
        <dsp:cNvPr id="0" name=""/>
        <dsp:cNvSpPr/>
      </dsp:nvSpPr>
      <dsp:spPr>
        <a:xfrm>
          <a:off x="1964705" y="1001"/>
          <a:ext cx="2003698" cy="1602958"/>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1435" tIns="51435" rIns="51435" bIns="51435" numCol="1" spcCol="1270" anchor="ctr" anchorCtr="0">
          <a:noAutofit/>
        </a:bodyPr>
        <a:lstStyle/>
        <a:p>
          <a:pPr lvl="0" algn="ctr" defTabSz="1200150">
            <a:lnSpc>
              <a:spcPct val="90000"/>
            </a:lnSpc>
            <a:spcBef>
              <a:spcPct val="0"/>
            </a:spcBef>
            <a:spcAft>
              <a:spcPct val="35000"/>
            </a:spcAft>
          </a:pPr>
          <a:r>
            <a:rPr lang="it-IT" sz="2700" kern="1200" dirty="0" smtClean="0"/>
            <a:t>Morti</a:t>
          </a:r>
          <a:endParaRPr lang="it-IT" sz="2700" kern="1200" dirty="0"/>
        </a:p>
      </dsp:txBody>
      <dsp:txXfrm>
        <a:off x="1964705" y="1001"/>
        <a:ext cx="2003698" cy="1602958"/>
      </dsp:txXfrm>
    </dsp:sp>
    <dsp:sp modelId="{5B6C8144-E58D-42F6-B8E6-D609CD359BB7}">
      <dsp:nvSpPr>
        <dsp:cNvPr id="0" name=""/>
        <dsp:cNvSpPr/>
      </dsp:nvSpPr>
      <dsp:spPr>
        <a:xfrm rot="17529957">
          <a:off x="4070836" y="1177074"/>
          <a:ext cx="1834307" cy="601109"/>
        </a:xfrm>
        <a:prstGeom prst="lef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9BF0600B-E6A6-4A66-AC92-66A3B270F743}">
      <dsp:nvSpPr>
        <dsp:cNvPr id="0" name=""/>
        <dsp:cNvSpPr/>
      </dsp:nvSpPr>
      <dsp:spPr>
        <a:xfrm>
          <a:off x="4261196" y="1001"/>
          <a:ext cx="2003698" cy="1602958"/>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1435" tIns="51435" rIns="51435" bIns="51435" numCol="1" spcCol="1270" anchor="ctr" anchorCtr="0">
          <a:noAutofit/>
        </a:bodyPr>
        <a:lstStyle/>
        <a:p>
          <a:pPr lvl="0" algn="ctr" defTabSz="1200150">
            <a:lnSpc>
              <a:spcPct val="90000"/>
            </a:lnSpc>
            <a:spcBef>
              <a:spcPct val="0"/>
            </a:spcBef>
            <a:spcAft>
              <a:spcPct val="35000"/>
            </a:spcAft>
          </a:pPr>
          <a:r>
            <a:rPr lang="it-IT" sz="2700" kern="1200" dirty="0" smtClean="0"/>
            <a:t>Immigrazioni</a:t>
          </a:r>
          <a:endParaRPr lang="it-IT" sz="2700" kern="1200" dirty="0"/>
        </a:p>
      </dsp:txBody>
      <dsp:txXfrm>
        <a:off x="4261196" y="1001"/>
        <a:ext cx="2003698" cy="1602958"/>
      </dsp:txXfrm>
    </dsp:sp>
    <dsp:sp modelId="{6F203824-BAFA-404D-B12F-9BAE74C39E2A}">
      <dsp:nvSpPr>
        <dsp:cNvPr id="0" name=""/>
        <dsp:cNvSpPr/>
      </dsp:nvSpPr>
      <dsp:spPr>
        <a:xfrm rot="20715447">
          <a:off x="5151133" y="2439720"/>
          <a:ext cx="1818827" cy="601109"/>
        </a:xfrm>
        <a:prstGeom prst="lef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34E219E0-6F2A-44E2-B56F-08400995EC96}">
      <dsp:nvSpPr>
        <dsp:cNvPr id="0" name=""/>
        <dsp:cNvSpPr/>
      </dsp:nvSpPr>
      <dsp:spPr>
        <a:xfrm>
          <a:off x="5737352" y="1760215"/>
          <a:ext cx="2003698" cy="1602958"/>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1435" tIns="51435" rIns="51435" bIns="51435" numCol="1" spcCol="1270" anchor="ctr" anchorCtr="0">
          <a:noAutofit/>
        </a:bodyPr>
        <a:lstStyle/>
        <a:p>
          <a:pPr lvl="0" algn="ctr" defTabSz="1200150">
            <a:lnSpc>
              <a:spcPct val="90000"/>
            </a:lnSpc>
            <a:spcBef>
              <a:spcPct val="0"/>
            </a:spcBef>
            <a:spcAft>
              <a:spcPct val="35000"/>
            </a:spcAft>
          </a:pPr>
          <a:r>
            <a:rPr lang="it-IT" sz="2700" kern="1200" dirty="0" smtClean="0"/>
            <a:t>Emigrazioni </a:t>
          </a:r>
          <a:endParaRPr lang="it-IT" sz="2700" kern="1200" dirty="0"/>
        </a:p>
      </dsp:txBody>
      <dsp:txXfrm>
        <a:off x="5737352" y="1760215"/>
        <a:ext cx="2003698" cy="160295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4.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5.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F11D7590-847B-4333-9391-1C82F24DD9FF}" type="datetimeFigureOut">
              <a:rPr lang="it-IT" smtClean="0"/>
              <a:pPr/>
              <a:t>15/04/2013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4C31998-F584-460B-8D10-12B18E87574A}"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F11D7590-847B-4333-9391-1C82F24DD9FF}" type="datetimeFigureOut">
              <a:rPr lang="it-IT" smtClean="0"/>
              <a:pPr/>
              <a:t>15/04/2013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4C31998-F584-460B-8D10-12B18E87574A}"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F11D7590-847B-4333-9391-1C82F24DD9FF}" type="datetimeFigureOut">
              <a:rPr lang="it-IT" smtClean="0"/>
              <a:pPr/>
              <a:t>15/04/2013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4C31998-F584-460B-8D10-12B18E87574A}"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F11D7590-847B-4333-9391-1C82F24DD9FF}" type="datetimeFigureOut">
              <a:rPr lang="it-IT" smtClean="0"/>
              <a:pPr/>
              <a:t>15/04/2013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4C31998-F584-460B-8D10-12B18E87574A}"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F11D7590-847B-4333-9391-1C82F24DD9FF}" type="datetimeFigureOut">
              <a:rPr lang="it-IT" smtClean="0"/>
              <a:pPr/>
              <a:t>15/04/2013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4C31998-F584-460B-8D10-12B18E87574A}"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F11D7590-847B-4333-9391-1C82F24DD9FF}" type="datetimeFigureOut">
              <a:rPr lang="it-IT" smtClean="0"/>
              <a:pPr/>
              <a:t>15/04/2013</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D4C31998-F584-460B-8D10-12B18E87574A}"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F11D7590-847B-4333-9391-1C82F24DD9FF}" type="datetimeFigureOut">
              <a:rPr lang="it-IT" smtClean="0"/>
              <a:pPr/>
              <a:t>15/04/2013</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D4C31998-F584-460B-8D10-12B18E87574A}"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F11D7590-847B-4333-9391-1C82F24DD9FF}" type="datetimeFigureOut">
              <a:rPr lang="it-IT" smtClean="0"/>
              <a:pPr/>
              <a:t>15/04/2013</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D4C31998-F584-460B-8D10-12B18E87574A}"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F11D7590-847B-4333-9391-1C82F24DD9FF}" type="datetimeFigureOut">
              <a:rPr lang="it-IT" smtClean="0"/>
              <a:pPr/>
              <a:t>15/04/2013</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D4C31998-F584-460B-8D10-12B18E87574A}"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F11D7590-847B-4333-9391-1C82F24DD9FF}" type="datetimeFigureOut">
              <a:rPr lang="it-IT" smtClean="0"/>
              <a:pPr/>
              <a:t>15/04/2013</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D4C31998-F584-460B-8D10-12B18E87574A}"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F11D7590-847B-4333-9391-1C82F24DD9FF}" type="datetimeFigureOut">
              <a:rPr lang="it-IT" smtClean="0"/>
              <a:pPr/>
              <a:t>15/04/2013</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D4C31998-F584-460B-8D10-12B18E87574A}"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1D7590-847B-4333-9391-1C82F24DD9FF}" type="datetimeFigureOut">
              <a:rPr lang="it-IT" smtClean="0"/>
              <a:pPr/>
              <a:t>15/04/2013</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C31998-F584-460B-8D10-12B18E87574A}"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1340769"/>
            <a:ext cx="7772400" cy="1584175"/>
          </a:xfrm>
        </p:spPr>
        <p:txBody>
          <a:bodyPr/>
          <a:lstStyle/>
          <a:p>
            <a:r>
              <a:rPr lang="it-IT" dirty="0" smtClean="0"/>
              <a:t>DEMOGRAFIA</a:t>
            </a:r>
            <a:endParaRPr lang="it-IT" dirty="0"/>
          </a:p>
        </p:txBody>
      </p:sp>
      <p:sp>
        <p:nvSpPr>
          <p:cNvPr id="3" name="Sottotitolo 2"/>
          <p:cNvSpPr>
            <a:spLocks noGrp="1"/>
          </p:cNvSpPr>
          <p:nvPr>
            <p:ph type="subTitle" idx="1"/>
          </p:nvPr>
        </p:nvSpPr>
        <p:spPr/>
        <p:txBody>
          <a:bodyPr/>
          <a:lstStyle/>
          <a:p>
            <a:r>
              <a:rPr lang="it-IT" dirty="0" smtClean="0"/>
              <a:t>.</a:t>
            </a:r>
          </a:p>
          <a:p>
            <a:endParaRPr lang="it-IT" dirty="0"/>
          </a:p>
          <a:p>
            <a:endParaRPr lang="it-IT" dirty="0"/>
          </a:p>
        </p:txBody>
      </p:sp>
      <p:pic>
        <p:nvPicPr>
          <p:cNvPr id="5" name="Immagine 4" descr="untitled2.png"/>
          <p:cNvPicPr>
            <a:picLocks noChangeAspect="1"/>
          </p:cNvPicPr>
          <p:nvPr/>
        </p:nvPicPr>
        <p:blipFill>
          <a:blip r:embed="rId2" cstate="print"/>
          <a:stretch>
            <a:fillRect/>
          </a:stretch>
        </p:blipFill>
        <p:spPr>
          <a:xfrm>
            <a:off x="2843808" y="3140968"/>
            <a:ext cx="3534548" cy="25920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normAutofit fontScale="90000"/>
          </a:bodyPr>
          <a:lstStyle/>
          <a:p>
            <a:r>
              <a:rPr lang="it-IT" dirty="0" smtClean="0"/>
              <a:t>Saldo demografico negativo</a:t>
            </a:r>
            <a:br>
              <a:rPr lang="it-IT" dirty="0" smtClean="0"/>
            </a:br>
            <a:r>
              <a:rPr lang="it-IT" dirty="0" smtClean="0"/>
              <a:t>Decremento demografico</a:t>
            </a:r>
            <a:endParaRPr lang="it-IT" dirty="0"/>
          </a:p>
        </p:txBody>
      </p:sp>
      <p:graphicFrame>
        <p:nvGraphicFramePr>
          <p:cNvPr id="6" name="Segnaposto contenuto 5"/>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Croce 6"/>
          <p:cNvSpPr/>
          <p:nvPr/>
        </p:nvSpPr>
        <p:spPr>
          <a:xfrm>
            <a:off x="2123728" y="3501008"/>
            <a:ext cx="828000" cy="8280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Uguale 7"/>
          <p:cNvSpPr/>
          <p:nvPr/>
        </p:nvSpPr>
        <p:spPr>
          <a:xfrm>
            <a:off x="4355976" y="2564904"/>
            <a:ext cx="828000" cy="82800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9" name="CasellaDiTesto 8"/>
          <p:cNvSpPr txBox="1"/>
          <p:nvPr/>
        </p:nvSpPr>
        <p:spPr>
          <a:xfrm>
            <a:off x="5940152" y="4365104"/>
            <a:ext cx="3203848" cy="1938992"/>
          </a:xfrm>
          <a:prstGeom prst="rect">
            <a:avLst/>
          </a:prstGeom>
          <a:noFill/>
        </p:spPr>
        <p:txBody>
          <a:bodyPr wrap="square" rtlCol="0">
            <a:spAutoFit/>
          </a:bodyPr>
          <a:lstStyle/>
          <a:p>
            <a:r>
              <a:rPr lang="it-IT" sz="4000" b="1" dirty="0" smtClean="0"/>
              <a:t>La popolazione diminuisce</a:t>
            </a:r>
            <a:endParaRPr lang="it-IT" sz="4000"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0"/>
            <a:ext cx="8229600" cy="1143000"/>
          </a:xfrm>
        </p:spPr>
        <p:txBody>
          <a:bodyPr/>
          <a:lstStyle/>
          <a:p>
            <a:r>
              <a:rPr lang="it-IT" dirty="0" smtClean="0"/>
              <a:t>Come cambia la popolazione?</a:t>
            </a:r>
            <a:endParaRPr lang="it-IT" dirty="0"/>
          </a:p>
        </p:txBody>
      </p:sp>
      <p:graphicFrame>
        <p:nvGraphicFramePr>
          <p:cNvPr id="4" name="Segnaposto contenuto 3"/>
          <p:cNvGraphicFramePr>
            <a:graphicFrameLocks noGrp="1"/>
          </p:cNvGraphicFramePr>
          <p:nvPr>
            <p:ph idx="1"/>
          </p:nvPr>
        </p:nvGraphicFramePr>
        <p:xfrm>
          <a:off x="467544" y="1052736"/>
          <a:ext cx="8229600" cy="51020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CasellaDiTesto 5"/>
          <p:cNvSpPr txBox="1"/>
          <p:nvPr/>
        </p:nvSpPr>
        <p:spPr>
          <a:xfrm>
            <a:off x="1259632" y="1700808"/>
            <a:ext cx="45719" cy="4401205"/>
          </a:xfrm>
          <a:prstGeom prst="rect">
            <a:avLst/>
          </a:prstGeom>
          <a:noFill/>
        </p:spPr>
        <p:txBody>
          <a:bodyPr wrap="square" rtlCol="0">
            <a:spAutoFit/>
          </a:bodyPr>
          <a:lstStyle/>
          <a:p>
            <a:r>
              <a:rPr lang="it-IT" sz="2800" b="1" dirty="0" smtClean="0"/>
              <a:t>INDICATORI</a:t>
            </a:r>
            <a:endParaRPr lang="it-IT" sz="2800"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Le fasce di età della popolazione</a:t>
            </a:r>
            <a:endParaRPr lang="it-IT" dirty="0"/>
          </a:p>
        </p:txBody>
      </p:sp>
      <p:graphicFrame>
        <p:nvGraphicFramePr>
          <p:cNvPr id="4" name="Segnaposto contenuto 3"/>
          <p:cNvGraphicFramePr>
            <a:graphicFrameLocks noGrp="1"/>
          </p:cNvGraphicFramePr>
          <p:nvPr>
            <p:ph idx="1"/>
          </p:nvPr>
        </p:nvGraphicFramePr>
        <p:xfrm>
          <a:off x="457200" y="1600200"/>
          <a:ext cx="8229600" cy="2595880"/>
        </p:xfrm>
        <a:graphic>
          <a:graphicData uri="http://schemas.openxmlformats.org/drawingml/2006/table">
            <a:tbl>
              <a:tblPr firstRow="1" bandRow="1">
                <a:tableStyleId>{5C22544A-7EE6-4342-B048-85BDC9FD1C3A}</a:tableStyleId>
              </a:tblPr>
              <a:tblGrid>
                <a:gridCol w="2057400"/>
                <a:gridCol w="2057400"/>
                <a:gridCol w="2057400"/>
                <a:gridCol w="2057400"/>
              </a:tblGrid>
              <a:tr h="370840">
                <a:tc>
                  <a:txBody>
                    <a:bodyPr/>
                    <a:lstStyle/>
                    <a:p>
                      <a:r>
                        <a:rPr lang="it-IT" dirty="0" smtClean="0"/>
                        <a:t>6 gruppi</a:t>
                      </a:r>
                      <a:endParaRPr lang="it-IT" dirty="0"/>
                    </a:p>
                  </a:txBody>
                  <a:tcPr/>
                </a:tc>
                <a:tc>
                  <a:txBody>
                    <a:bodyPr/>
                    <a:lstStyle/>
                    <a:p>
                      <a:r>
                        <a:rPr lang="it-IT" dirty="0" smtClean="0"/>
                        <a:t>Fasce di età</a:t>
                      </a:r>
                      <a:endParaRPr lang="it-IT" dirty="0"/>
                    </a:p>
                  </a:txBody>
                  <a:tcPr/>
                </a:tc>
                <a:tc>
                  <a:txBody>
                    <a:bodyPr/>
                    <a:lstStyle/>
                    <a:p>
                      <a:r>
                        <a:rPr lang="it-IT" dirty="0" smtClean="0"/>
                        <a:t>3 gruppi</a:t>
                      </a:r>
                      <a:endParaRPr lang="it-IT" dirty="0"/>
                    </a:p>
                  </a:txBody>
                  <a:tcPr/>
                </a:tc>
                <a:tc>
                  <a:txBody>
                    <a:bodyPr/>
                    <a:lstStyle/>
                    <a:p>
                      <a:r>
                        <a:rPr lang="it-IT" dirty="0" smtClean="0"/>
                        <a:t>Fasce di età</a:t>
                      </a:r>
                      <a:endParaRPr lang="it-IT" dirty="0"/>
                    </a:p>
                  </a:txBody>
                  <a:tcPr/>
                </a:tc>
              </a:tr>
              <a:tr h="370840">
                <a:tc>
                  <a:txBody>
                    <a:bodyPr/>
                    <a:lstStyle/>
                    <a:p>
                      <a:r>
                        <a:rPr lang="it-IT" dirty="0" smtClean="0"/>
                        <a:t>1</a:t>
                      </a:r>
                      <a:endParaRPr lang="it-IT" dirty="0"/>
                    </a:p>
                  </a:txBody>
                  <a:tcPr/>
                </a:tc>
                <a:tc>
                  <a:txBody>
                    <a:bodyPr/>
                    <a:lstStyle/>
                    <a:p>
                      <a:r>
                        <a:rPr lang="it-IT" dirty="0" smtClean="0"/>
                        <a:t>0-14</a:t>
                      </a:r>
                      <a:endParaRPr lang="it-IT" dirty="0"/>
                    </a:p>
                  </a:txBody>
                  <a:tcPr/>
                </a:tc>
                <a:tc>
                  <a:txBody>
                    <a:bodyPr/>
                    <a:lstStyle/>
                    <a:p>
                      <a:r>
                        <a:rPr lang="it-IT" dirty="0" smtClean="0"/>
                        <a:t>1</a:t>
                      </a:r>
                      <a:endParaRPr lang="it-IT" dirty="0"/>
                    </a:p>
                  </a:txBody>
                  <a:tcPr/>
                </a:tc>
                <a:tc>
                  <a:txBody>
                    <a:bodyPr/>
                    <a:lstStyle/>
                    <a:p>
                      <a:r>
                        <a:rPr lang="it-IT" dirty="0" smtClean="0"/>
                        <a:t>0-14</a:t>
                      </a:r>
                      <a:endParaRPr lang="it-IT" dirty="0"/>
                    </a:p>
                  </a:txBody>
                  <a:tcPr/>
                </a:tc>
              </a:tr>
              <a:tr h="370840">
                <a:tc>
                  <a:txBody>
                    <a:bodyPr/>
                    <a:lstStyle/>
                    <a:p>
                      <a:r>
                        <a:rPr lang="it-IT" dirty="0" smtClean="0"/>
                        <a:t>2</a:t>
                      </a:r>
                      <a:endParaRPr lang="it-IT" dirty="0"/>
                    </a:p>
                  </a:txBody>
                  <a:tcPr/>
                </a:tc>
                <a:tc>
                  <a:txBody>
                    <a:bodyPr/>
                    <a:lstStyle/>
                    <a:p>
                      <a:r>
                        <a:rPr lang="it-IT" dirty="0" smtClean="0"/>
                        <a:t>15-29</a:t>
                      </a:r>
                      <a:endParaRPr lang="it-IT" dirty="0"/>
                    </a:p>
                  </a:txBody>
                  <a:tcPr/>
                </a:tc>
                <a:tc>
                  <a:txBody>
                    <a:bodyPr/>
                    <a:lstStyle/>
                    <a:p>
                      <a:r>
                        <a:rPr lang="it-IT" dirty="0" smtClean="0"/>
                        <a:t>2</a:t>
                      </a:r>
                      <a:endParaRPr lang="it-IT" dirty="0"/>
                    </a:p>
                  </a:txBody>
                  <a:tcPr/>
                </a:tc>
                <a:tc>
                  <a:txBody>
                    <a:bodyPr/>
                    <a:lstStyle/>
                    <a:p>
                      <a:r>
                        <a:rPr lang="it-IT" dirty="0" smtClean="0"/>
                        <a:t>15-64</a:t>
                      </a:r>
                      <a:endParaRPr lang="it-IT" dirty="0"/>
                    </a:p>
                  </a:txBody>
                  <a:tcPr/>
                </a:tc>
              </a:tr>
              <a:tr h="370840">
                <a:tc>
                  <a:txBody>
                    <a:bodyPr/>
                    <a:lstStyle/>
                    <a:p>
                      <a:r>
                        <a:rPr lang="it-IT" dirty="0" smtClean="0"/>
                        <a:t>3</a:t>
                      </a:r>
                      <a:endParaRPr lang="it-IT" dirty="0"/>
                    </a:p>
                  </a:txBody>
                  <a:tcPr/>
                </a:tc>
                <a:tc>
                  <a:txBody>
                    <a:bodyPr/>
                    <a:lstStyle/>
                    <a:p>
                      <a:r>
                        <a:rPr lang="it-IT" dirty="0" smtClean="0"/>
                        <a:t>30-44</a:t>
                      </a:r>
                      <a:endParaRPr lang="it-IT" dirty="0"/>
                    </a:p>
                  </a:txBody>
                  <a:tcPr/>
                </a:tc>
                <a:tc>
                  <a:txBody>
                    <a:bodyPr/>
                    <a:lstStyle/>
                    <a:p>
                      <a:r>
                        <a:rPr lang="it-IT" dirty="0" smtClean="0"/>
                        <a:t>3</a:t>
                      </a:r>
                      <a:endParaRPr lang="it-IT" dirty="0"/>
                    </a:p>
                  </a:txBody>
                  <a:tcPr/>
                </a:tc>
                <a:tc>
                  <a:txBody>
                    <a:bodyPr/>
                    <a:lstStyle/>
                    <a:p>
                      <a:r>
                        <a:rPr lang="it-IT" dirty="0" smtClean="0"/>
                        <a:t>65 e oltre</a:t>
                      </a:r>
                      <a:endParaRPr lang="it-IT" dirty="0"/>
                    </a:p>
                  </a:txBody>
                  <a:tcPr/>
                </a:tc>
              </a:tr>
              <a:tr h="370840">
                <a:tc>
                  <a:txBody>
                    <a:bodyPr/>
                    <a:lstStyle/>
                    <a:p>
                      <a:r>
                        <a:rPr lang="it-IT" dirty="0" smtClean="0"/>
                        <a:t>4</a:t>
                      </a:r>
                      <a:endParaRPr lang="it-IT" dirty="0"/>
                    </a:p>
                  </a:txBody>
                  <a:tcPr/>
                </a:tc>
                <a:tc>
                  <a:txBody>
                    <a:bodyPr/>
                    <a:lstStyle/>
                    <a:p>
                      <a:r>
                        <a:rPr lang="it-IT" dirty="0" smtClean="0"/>
                        <a:t>45-59</a:t>
                      </a:r>
                      <a:endParaRPr lang="it-IT" dirty="0"/>
                    </a:p>
                  </a:txBody>
                  <a:tcPr/>
                </a:tc>
                <a:tc>
                  <a:txBody>
                    <a:bodyPr/>
                    <a:lstStyle/>
                    <a:p>
                      <a:endParaRPr lang="it-IT" dirty="0"/>
                    </a:p>
                  </a:txBody>
                  <a:tcPr/>
                </a:tc>
                <a:tc>
                  <a:txBody>
                    <a:bodyPr/>
                    <a:lstStyle/>
                    <a:p>
                      <a:endParaRPr lang="it-IT"/>
                    </a:p>
                  </a:txBody>
                  <a:tcPr/>
                </a:tc>
              </a:tr>
              <a:tr h="370840">
                <a:tc>
                  <a:txBody>
                    <a:bodyPr/>
                    <a:lstStyle/>
                    <a:p>
                      <a:r>
                        <a:rPr lang="it-IT" dirty="0" smtClean="0"/>
                        <a:t>5</a:t>
                      </a:r>
                      <a:endParaRPr lang="it-IT" dirty="0"/>
                    </a:p>
                  </a:txBody>
                  <a:tcPr/>
                </a:tc>
                <a:tc>
                  <a:txBody>
                    <a:bodyPr/>
                    <a:lstStyle/>
                    <a:p>
                      <a:r>
                        <a:rPr lang="it-IT" dirty="0" smtClean="0"/>
                        <a:t>60-74</a:t>
                      </a:r>
                      <a:endParaRPr lang="it-IT" dirty="0"/>
                    </a:p>
                  </a:txBody>
                  <a:tcPr/>
                </a:tc>
                <a:tc>
                  <a:txBody>
                    <a:bodyPr/>
                    <a:lstStyle/>
                    <a:p>
                      <a:endParaRPr lang="it-IT"/>
                    </a:p>
                  </a:txBody>
                  <a:tcPr/>
                </a:tc>
                <a:tc>
                  <a:txBody>
                    <a:bodyPr/>
                    <a:lstStyle/>
                    <a:p>
                      <a:endParaRPr lang="it-IT"/>
                    </a:p>
                  </a:txBody>
                  <a:tcPr/>
                </a:tc>
              </a:tr>
              <a:tr h="370840">
                <a:tc>
                  <a:txBody>
                    <a:bodyPr/>
                    <a:lstStyle/>
                    <a:p>
                      <a:r>
                        <a:rPr lang="it-IT" dirty="0" smtClean="0"/>
                        <a:t>6</a:t>
                      </a:r>
                      <a:endParaRPr lang="it-IT" dirty="0"/>
                    </a:p>
                  </a:txBody>
                  <a:tcPr/>
                </a:tc>
                <a:tc>
                  <a:txBody>
                    <a:bodyPr/>
                    <a:lstStyle/>
                    <a:p>
                      <a:r>
                        <a:rPr lang="it-IT" dirty="0" smtClean="0"/>
                        <a:t>75 e oltre</a:t>
                      </a:r>
                      <a:endParaRPr lang="it-IT" dirty="0"/>
                    </a:p>
                  </a:txBody>
                  <a:tcPr/>
                </a:tc>
                <a:tc>
                  <a:txBody>
                    <a:bodyPr/>
                    <a:lstStyle/>
                    <a:p>
                      <a:endParaRPr lang="it-IT"/>
                    </a:p>
                  </a:txBody>
                  <a:tcPr/>
                </a:tc>
                <a:tc>
                  <a:txBody>
                    <a:bodyPr/>
                    <a:lstStyle/>
                    <a:p>
                      <a:endParaRPr lang="it-IT" dirty="0"/>
                    </a:p>
                  </a:txBody>
                  <a:tcPr/>
                </a:tc>
              </a:tr>
            </a:tbl>
          </a:graphicData>
        </a:graphic>
      </p:graphicFrame>
      <p:sp>
        <p:nvSpPr>
          <p:cNvPr id="5" name="CasellaDiTesto 4"/>
          <p:cNvSpPr txBox="1"/>
          <p:nvPr/>
        </p:nvSpPr>
        <p:spPr>
          <a:xfrm flipH="1">
            <a:off x="683567" y="4365104"/>
            <a:ext cx="8460432" cy="1200329"/>
          </a:xfrm>
          <a:prstGeom prst="rect">
            <a:avLst/>
          </a:prstGeom>
          <a:noFill/>
        </p:spPr>
        <p:txBody>
          <a:bodyPr wrap="square" rtlCol="0">
            <a:spAutoFit/>
          </a:bodyPr>
          <a:lstStyle/>
          <a:p>
            <a:r>
              <a:rPr lang="it-IT" dirty="0" smtClean="0"/>
              <a:t>Si distinguono inoltre maschi e femmine e il valore di ciascuna fascia viene espresso in percentuale cioè si indica in quale  percentuale dell’intera popolazione  è presente una determinata fascia di età.</a:t>
            </a:r>
          </a:p>
          <a:p>
            <a:r>
              <a:rPr lang="it-IT" dirty="0" smtClean="0"/>
              <a:t>Esempio: In </a:t>
            </a:r>
            <a:r>
              <a:rPr lang="it-IT" dirty="0"/>
              <a:t>I</a:t>
            </a:r>
            <a:r>
              <a:rPr lang="it-IT" dirty="0" smtClean="0"/>
              <a:t>talia i bambini  dai 0-14 anni sono  il 19% della popolazione</a:t>
            </a:r>
            <a:endParaRPr lang="it-IT"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Come rappresentare i dati demografici</a:t>
            </a:r>
            <a:endParaRPr lang="it-IT" dirty="0"/>
          </a:p>
        </p:txBody>
      </p:sp>
      <p:pic>
        <p:nvPicPr>
          <p:cNvPr id="6" name="Segnaposto contenuto 5" descr="img055.jpg"/>
          <p:cNvPicPr>
            <a:picLocks noGrp="1" noChangeAspect="1"/>
          </p:cNvPicPr>
          <p:nvPr>
            <p:ph idx="1"/>
          </p:nvPr>
        </p:nvPicPr>
        <p:blipFill>
          <a:blip r:embed="rId2" cstate="print"/>
          <a:srcRect l="8403" t="35634" r="4024" b="10272"/>
          <a:stretch>
            <a:fillRect/>
          </a:stretch>
        </p:blipFill>
        <p:spPr>
          <a:xfrm>
            <a:off x="1619672" y="1268760"/>
            <a:ext cx="6225887" cy="5292000"/>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Le piramidi delle età</a:t>
            </a:r>
            <a:endParaRPr lang="it-IT" dirty="0"/>
          </a:p>
        </p:txBody>
      </p:sp>
      <p:graphicFrame>
        <p:nvGraphicFramePr>
          <p:cNvPr id="4" name="Segnaposto contenuto 3"/>
          <p:cNvGraphicFramePr>
            <a:graphicFrameLocks noGrp="1"/>
          </p:cNvGraphicFramePr>
          <p:nvPr>
            <p:ph idx="1"/>
          </p:nvPr>
        </p:nvGraphicFramePr>
        <p:xfrm>
          <a:off x="467544" y="1556792"/>
          <a:ext cx="8229600" cy="4480560"/>
        </p:xfrm>
        <a:graphic>
          <a:graphicData uri="http://schemas.openxmlformats.org/drawingml/2006/table">
            <a:tbl>
              <a:tblPr firstRow="1" bandRow="1">
                <a:tableStyleId>{5C22544A-7EE6-4342-B048-85BDC9FD1C3A}</a:tableStyleId>
              </a:tblPr>
              <a:tblGrid>
                <a:gridCol w="2743200"/>
                <a:gridCol w="2743200"/>
                <a:gridCol w="2743200"/>
              </a:tblGrid>
              <a:tr h="370840">
                <a:tc>
                  <a:txBody>
                    <a:bodyPr/>
                    <a:lstStyle/>
                    <a:p>
                      <a:r>
                        <a:rPr lang="it-IT" sz="3600" dirty="0" smtClean="0"/>
                        <a:t>Classi di età</a:t>
                      </a:r>
                      <a:endParaRPr lang="it-IT" sz="3600" dirty="0"/>
                    </a:p>
                  </a:txBody>
                  <a:tcPr/>
                </a:tc>
                <a:tc>
                  <a:txBody>
                    <a:bodyPr/>
                    <a:lstStyle/>
                    <a:p>
                      <a:r>
                        <a:rPr lang="it-IT" sz="3600" dirty="0" smtClean="0"/>
                        <a:t>Maschi</a:t>
                      </a:r>
                      <a:endParaRPr lang="it-IT" sz="3600" dirty="0"/>
                    </a:p>
                  </a:txBody>
                  <a:tcPr/>
                </a:tc>
                <a:tc>
                  <a:txBody>
                    <a:bodyPr/>
                    <a:lstStyle/>
                    <a:p>
                      <a:r>
                        <a:rPr lang="it-IT" sz="3600" dirty="0" smtClean="0"/>
                        <a:t>Femmine</a:t>
                      </a:r>
                      <a:endParaRPr lang="it-IT" sz="3600" dirty="0"/>
                    </a:p>
                  </a:txBody>
                  <a:tcPr/>
                </a:tc>
              </a:tr>
              <a:tr h="370840">
                <a:tc>
                  <a:txBody>
                    <a:bodyPr/>
                    <a:lstStyle/>
                    <a:p>
                      <a:r>
                        <a:rPr lang="it-IT" sz="3600" dirty="0" smtClean="0"/>
                        <a:t>0-14</a:t>
                      </a:r>
                      <a:endParaRPr lang="it-IT" sz="3600" dirty="0"/>
                    </a:p>
                  </a:txBody>
                  <a:tcPr/>
                </a:tc>
                <a:tc>
                  <a:txBody>
                    <a:bodyPr/>
                    <a:lstStyle/>
                    <a:p>
                      <a:r>
                        <a:rPr lang="it-IT" sz="3600" dirty="0" smtClean="0"/>
                        <a:t>30%</a:t>
                      </a:r>
                      <a:endParaRPr lang="it-IT" sz="3600" dirty="0"/>
                    </a:p>
                  </a:txBody>
                  <a:tcPr/>
                </a:tc>
                <a:tc>
                  <a:txBody>
                    <a:bodyPr/>
                    <a:lstStyle/>
                    <a:p>
                      <a:r>
                        <a:rPr lang="it-IT" sz="3600" dirty="0" smtClean="0"/>
                        <a:t>27%</a:t>
                      </a:r>
                      <a:endParaRPr lang="it-IT" sz="3600" dirty="0"/>
                    </a:p>
                  </a:txBody>
                  <a:tcPr/>
                </a:tc>
              </a:tr>
              <a:tr h="370840">
                <a:tc>
                  <a:txBody>
                    <a:bodyPr/>
                    <a:lstStyle/>
                    <a:p>
                      <a:r>
                        <a:rPr lang="it-IT" sz="3600" dirty="0" smtClean="0"/>
                        <a:t>15-29</a:t>
                      </a:r>
                      <a:endParaRPr lang="it-IT" sz="3600" dirty="0"/>
                    </a:p>
                  </a:txBody>
                  <a:tcPr/>
                </a:tc>
                <a:tc>
                  <a:txBody>
                    <a:bodyPr/>
                    <a:lstStyle/>
                    <a:p>
                      <a:r>
                        <a:rPr lang="it-IT" sz="3600" dirty="0" smtClean="0"/>
                        <a:t>26%</a:t>
                      </a:r>
                      <a:endParaRPr lang="it-IT" sz="3600" dirty="0"/>
                    </a:p>
                  </a:txBody>
                  <a:tcPr/>
                </a:tc>
                <a:tc>
                  <a:txBody>
                    <a:bodyPr/>
                    <a:lstStyle/>
                    <a:p>
                      <a:r>
                        <a:rPr lang="it-IT" sz="3600" dirty="0" smtClean="0"/>
                        <a:t>23%</a:t>
                      </a:r>
                      <a:endParaRPr lang="it-IT" sz="3600" dirty="0"/>
                    </a:p>
                  </a:txBody>
                  <a:tcPr/>
                </a:tc>
              </a:tr>
              <a:tr h="370840">
                <a:tc>
                  <a:txBody>
                    <a:bodyPr/>
                    <a:lstStyle/>
                    <a:p>
                      <a:r>
                        <a:rPr lang="it-IT" sz="3600" dirty="0" smtClean="0"/>
                        <a:t>30-44</a:t>
                      </a:r>
                      <a:endParaRPr lang="it-IT" sz="3600" dirty="0"/>
                    </a:p>
                  </a:txBody>
                  <a:tcPr/>
                </a:tc>
                <a:tc>
                  <a:txBody>
                    <a:bodyPr/>
                    <a:lstStyle/>
                    <a:p>
                      <a:r>
                        <a:rPr lang="it-IT" sz="3600" dirty="0" smtClean="0"/>
                        <a:t>20%</a:t>
                      </a:r>
                      <a:endParaRPr lang="it-IT" sz="3600" dirty="0"/>
                    </a:p>
                  </a:txBody>
                  <a:tcPr/>
                </a:tc>
                <a:tc>
                  <a:txBody>
                    <a:bodyPr/>
                    <a:lstStyle/>
                    <a:p>
                      <a:r>
                        <a:rPr lang="it-IT" sz="3600" dirty="0" smtClean="0"/>
                        <a:t>20%</a:t>
                      </a:r>
                      <a:endParaRPr lang="it-IT" sz="3600" dirty="0"/>
                    </a:p>
                  </a:txBody>
                  <a:tcPr/>
                </a:tc>
              </a:tr>
              <a:tr h="370840">
                <a:tc>
                  <a:txBody>
                    <a:bodyPr/>
                    <a:lstStyle/>
                    <a:p>
                      <a:r>
                        <a:rPr lang="it-IT" sz="3600" dirty="0" smtClean="0"/>
                        <a:t>45-59</a:t>
                      </a:r>
                      <a:endParaRPr lang="it-IT" sz="3600" dirty="0"/>
                    </a:p>
                  </a:txBody>
                  <a:tcPr/>
                </a:tc>
                <a:tc>
                  <a:txBody>
                    <a:bodyPr/>
                    <a:lstStyle/>
                    <a:p>
                      <a:r>
                        <a:rPr lang="it-IT" sz="3600" dirty="0" smtClean="0"/>
                        <a:t>15%</a:t>
                      </a:r>
                      <a:endParaRPr lang="it-IT" sz="3600" dirty="0"/>
                    </a:p>
                  </a:txBody>
                  <a:tcPr/>
                </a:tc>
                <a:tc>
                  <a:txBody>
                    <a:bodyPr/>
                    <a:lstStyle/>
                    <a:p>
                      <a:r>
                        <a:rPr lang="it-IT" sz="3600" dirty="0" smtClean="0"/>
                        <a:t>17%</a:t>
                      </a:r>
                      <a:endParaRPr lang="it-IT" sz="3600" dirty="0"/>
                    </a:p>
                  </a:txBody>
                  <a:tcPr/>
                </a:tc>
              </a:tr>
              <a:tr h="370840">
                <a:tc>
                  <a:txBody>
                    <a:bodyPr/>
                    <a:lstStyle/>
                    <a:p>
                      <a:r>
                        <a:rPr lang="it-IT" sz="3600" dirty="0" smtClean="0"/>
                        <a:t>60-74</a:t>
                      </a:r>
                      <a:endParaRPr lang="it-IT" sz="3600" dirty="0"/>
                    </a:p>
                  </a:txBody>
                  <a:tcPr/>
                </a:tc>
                <a:tc>
                  <a:txBody>
                    <a:bodyPr/>
                    <a:lstStyle/>
                    <a:p>
                      <a:r>
                        <a:rPr lang="it-IT" sz="3600" dirty="0" smtClean="0"/>
                        <a:t>10%</a:t>
                      </a:r>
                      <a:endParaRPr lang="it-IT" sz="3600" dirty="0"/>
                    </a:p>
                  </a:txBody>
                  <a:tcPr/>
                </a:tc>
                <a:tc>
                  <a:txBody>
                    <a:bodyPr/>
                    <a:lstStyle/>
                    <a:p>
                      <a:r>
                        <a:rPr lang="it-IT" sz="3600" dirty="0" smtClean="0"/>
                        <a:t>13%</a:t>
                      </a:r>
                      <a:endParaRPr lang="it-IT" sz="3600" dirty="0"/>
                    </a:p>
                  </a:txBody>
                  <a:tcPr/>
                </a:tc>
              </a:tr>
              <a:tr h="370840">
                <a:tc>
                  <a:txBody>
                    <a:bodyPr/>
                    <a:lstStyle/>
                    <a:p>
                      <a:r>
                        <a:rPr lang="it-IT" sz="3600" dirty="0" smtClean="0"/>
                        <a:t>75+</a:t>
                      </a:r>
                      <a:endParaRPr lang="it-IT" sz="3600" dirty="0"/>
                    </a:p>
                  </a:txBody>
                  <a:tcPr/>
                </a:tc>
                <a:tc>
                  <a:txBody>
                    <a:bodyPr/>
                    <a:lstStyle/>
                    <a:p>
                      <a:r>
                        <a:rPr lang="it-IT" sz="3600" dirty="0" smtClean="0"/>
                        <a:t>2%</a:t>
                      </a:r>
                      <a:endParaRPr lang="it-IT" sz="3600" dirty="0"/>
                    </a:p>
                  </a:txBody>
                  <a:tcPr/>
                </a:tc>
                <a:tc>
                  <a:txBody>
                    <a:bodyPr/>
                    <a:lstStyle/>
                    <a:p>
                      <a:r>
                        <a:rPr lang="it-IT" sz="3600" dirty="0" smtClean="0"/>
                        <a:t>6%</a:t>
                      </a:r>
                      <a:endParaRPr lang="it-IT" sz="3600" dirty="0"/>
                    </a:p>
                  </a:txBody>
                  <a:tcPr/>
                </a:tc>
              </a:tr>
            </a:tbl>
          </a:graphicData>
        </a:graphic>
      </p:graphicFrame>
      <p:sp>
        <p:nvSpPr>
          <p:cNvPr id="5" name="CasellaDiTesto 4"/>
          <p:cNvSpPr txBox="1"/>
          <p:nvPr/>
        </p:nvSpPr>
        <p:spPr>
          <a:xfrm>
            <a:off x="539552" y="6165304"/>
            <a:ext cx="2318070" cy="369332"/>
          </a:xfrm>
          <a:prstGeom prst="rect">
            <a:avLst/>
          </a:prstGeom>
          <a:noFill/>
        </p:spPr>
        <p:txBody>
          <a:bodyPr wrap="none" rtlCol="0">
            <a:spAutoFit/>
          </a:bodyPr>
          <a:lstStyle/>
          <a:p>
            <a:r>
              <a:rPr lang="it-IT" dirty="0" smtClean="0"/>
              <a:t>Esempio stato africano</a:t>
            </a:r>
            <a:endParaRPr lang="it-IT"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Esempio piramide stato africano</a:t>
            </a:r>
            <a:endParaRPr lang="it-IT" dirty="0"/>
          </a:p>
        </p:txBody>
      </p:sp>
      <p:pic>
        <p:nvPicPr>
          <p:cNvPr id="4" name="Segnaposto contenuto 3" descr="img056.jpg"/>
          <p:cNvPicPr>
            <a:picLocks noGrp="1" noChangeAspect="1"/>
          </p:cNvPicPr>
          <p:nvPr>
            <p:ph idx="1"/>
          </p:nvPr>
        </p:nvPicPr>
        <p:blipFill>
          <a:blip r:embed="rId2" cstate="print"/>
          <a:srcRect t="24497" b="26182"/>
          <a:stretch>
            <a:fillRect/>
          </a:stretch>
        </p:blipFill>
        <p:spPr>
          <a:xfrm>
            <a:off x="323528" y="1196752"/>
            <a:ext cx="7956449" cy="5400000"/>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Quanti siamo in Europa?</a:t>
            </a:r>
            <a:endParaRPr lang="it-IT" dirty="0"/>
          </a:p>
        </p:txBody>
      </p:sp>
      <p:sp>
        <p:nvSpPr>
          <p:cNvPr id="3" name="Segnaposto contenuto 2"/>
          <p:cNvSpPr>
            <a:spLocks noGrp="1"/>
          </p:cNvSpPr>
          <p:nvPr>
            <p:ph idx="1"/>
          </p:nvPr>
        </p:nvSpPr>
        <p:spPr/>
        <p:txBody>
          <a:bodyPr>
            <a:normAutofit lnSpcReduction="10000"/>
          </a:bodyPr>
          <a:lstStyle/>
          <a:p>
            <a:r>
              <a:rPr lang="it-IT" dirty="0" smtClean="0"/>
              <a:t>La popolazione europea (compresi gli abitanti della Federazione russa) è composta da </a:t>
            </a:r>
          </a:p>
          <a:p>
            <a:pPr marL="0" indent="0" algn="ctr">
              <a:buNone/>
            </a:pPr>
            <a:r>
              <a:rPr lang="it-IT" sz="5400" dirty="0" smtClean="0">
                <a:solidFill>
                  <a:srgbClr val="FF0000"/>
                </a:solidFill>
              </a:rPr>
              <a:t>735 milioni </a:t>
            </a:r>
          </a:p>
          <a:p>
            <a:pPr marL="0" indent="0" algn="ctr">
              <a:buNone/>
            </a:pPr>
            <a:r>
              <a:rPr lang="it-IT" sz="5400" dirty="0">
                <a:solidFill>
                  <a:srgbClr val="FF0000"/>
                </a:solidFill>
              </a:rPr>
              <a:t>d</a:t>
            </a:r>
            <a:r>
              <a:rPr lang="it-IT" sz="5400" dirty="0" smtClean="0">
                <a:solidFill>
                  <a:srgbClr val="FF0000"/>
                </a:solidFill>
              </a:rPr>
              <a:t>i abitanti</a:t>
            </a:r>
          </a:p>
          <a:p>
            <a:pPr marL="0" indent="0" algn="ctr">
              <a:buNone/>
            </a:pPr>
            <a:r>
              <a:rPr lang="it-IT" sz="5400" dirty="0" smtClean="0">
                <a:solidFill>
                  <a:srgbClr val="FF0000"/>
                </a:solidFill>
              </a:rPr>
              <a:t>11%</a:t>
            </a:r>
            <a:r>
              <a:rPr lang="it-IT" sz="5400" dirty="0" smtClean="0">
                <a:solidFill>
                  <a:schemeClr val="accent2">
                    <a:lumMod val="75000"/>
                  </a:schemeClr>
                </a:solidFill>
              </a:rPr>
              <a:t> </a:t>
            </a:r>
            <a:r>
              <a:rPr lang="it-IT" sz="5400" dirty="0" smtClean="0"/>
              <a:t>della popolazione mondiale</a:t>
            </a:r>
            <a:endParaRPr lang="it-IT" sz="5400" dirty="0"/>
          </a:p>
        </p:txBody>
      </p:sp>
    </p:spTree>
    <p:extLst>
      <p:ext uri="{BB962C8B-B14F-4D97-AF65-F5344CB8AC3E}">
        <p14:creationId xmlns="" xmlns:p14="http://schemas.microsoft.com/office/powerpoint/2010/main" val="35103535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it-IT" sz="7200" dirty="0" smtClean="0"/>
              <a:t>Densità europea</a:t>
            </a:r>
            <a:endParaRPr lang="it-IT" sz="7200" dirty="0"/>
          </a:p>
        </p:txBody>
      </p:sp>
      <p:sp>
        <p:nvSpPr>
          <p:cNvPr id="3" name="Segnaposto contenuto 2"/>
          <p:cNvSpPr>
            <a:spLocks noGrp="1"/>
          </p:cNvSpPr>
          <p:nvPr>
            <p:ph idx="1"/>
          </p:nvPr>
        </p:nvSpPr>
        <p:spPr/>
        <p:txBody>
          <a:bodyPr>
            <a:normAutofit/>
          </a:bodyPr>
          <a:lstStyle/>
          <a:p>
            <a:r>
              <a:rPr lang="it-IT" sz="6000" dirty="0" smtClean="0"/>
              <a:t>735.000.000 ab.</a:t>
            </a:r>
          </a:p>
          <a:p>
            <a:r>
              <a:rPr lang="it-IT" sz="6000" dirty="0" smtClean="0"/>
              <a:t>10.180.000 kmq</a:t>
            </a:r>
          </a:p>
          <a:p>
            <a:r>
              <a:rPr lang="it-IT" sz="6000" dirty="0" smtClean="0"/>
              <a:t>Densità </a:t>
            </a:r>
            <a:r>
              <a:rPr lang="it-IT" sz="6000" dirty="0" smtClean="0">
                <a:solidFill>
                  <a:srgbClr val="FF0000"/>
                </a:solidFill>
              </a:rPr>
              <a:t>72,2 </a:t>
            </a:r>
            <a:r>
              <a:rPr lang="it-IT" sz="6000" dirty="0" err="1" smtClean="0">
                <a:solidFill>
                  <a:srgbClr val="FF0000"/>
                </a:solidFill>
              </a:rPr>
              <a:t>ab</a:t>
            </a:r>
            <a:r>
              <a:rPr lang="it-IT" sz="6000" dirty="0" smtClean="0">
                <a:solidFill>
                  <a:srgbClr val="FF0000"/>
                </a:solidFill>
              </a:rPr>
              <a:t>/kmq</a:t>
            </a:r>
            <a:endParaRPr lang="it-IT" sz="6000" dirty="0">
              <a:solidFill>
                <a:srgbClr val="FF00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QUANTI SIAMO nel MONDO?</a:t>
            </a:r>
            <a:endParaRPr lang="it-IT" dirty="0"/>
          </a:p>
        </p:txBody>
      </p:sp>
      <p:graphicFrame>
        <p:nvGraphicFramePr>
          <p:cNvPr id="4" name="Segnaposto contenuto 3"/>
          <p:cNvGraphicFramePr>
            <a:graphicFrameLocks noGrp="1"/>
          </p:cNvGraphicFramePr>
          <p:nvPr>
            <p:ph idx="1"/>
            <p:extLst>
              <p:ext uri="{D42A27DB-BD31-4B8C-83A1-F6EECF244321}">
                <p14:modId xmlns="" xmlns:p14="http://schemas.microsoft.com/office/powerpoint/2010/main" val="1266681492"/>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5419222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solidFill>
                  <a:srgbClr val="FF0000"/>
                </a:solidFill>
              </a:rPr>
              <a:t>La popolazione europea e il resto del mondo oggi</a:t>
            </a:r>
            <a:endParaRPr lang="it-IT" dirty="0">
              <a:solidFill>
                <a:srgbClr val="FF0000"/>
              </a:solidFill>
            </a:endParaRPr>
          </a:p>
        </p:txBody>
      </p:sp>
      <p:graphicFrame>
        <p:nvGraphicFramePr>
          <p:cNvPr id="4" name="Segnaposto contenuto 3"/>
          <p:cNvGraphicFramePr>
            <a:graphicFrameLocks noGrp="1"/>
          </p:cNvGraphicFramePr>
          <p:nvPr>
            <p:ph idx="1"/>
            <p:extLst>
              <p:ext uri="{D42A27DB-BD31-4B8C-83A1-F6EECF244321}">
                <p14:modId xmlns="" xmlns:p14="http://schemas.microsoft.com/office/powerpoint/2010/main" val="61387331"/>
              </p:ext>
            </p:extLst>
          </p:nvPr>
        </p:nvGraphicFramePr>
        <p:xfrm>
          <a:off x="395536" y="1772816"/>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7704616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Che cos’è la popolazione?</a:t>
            </a:r>
            <a:endParaRPr lang="it-IT" dirty="0"/>
          </a:p>
        </p:txBody>
      </p:sp>
      <p:sp>
        <p:nvSpPr>
          <p:cNvPr id="3" name="Segnaposto contenuto 2"/>
          <p:cNvSpPr>
            <a:spLocks noGrp="1"/>
          </p:cNvSpPr>
          <p:nvPr>
            <p:ph idx="1"/>
          </p:nvPr>
        </p:nvSpPr>
        <p:spPr/>
        <p:txBody>
          <a:bodyPr>
            <a:normAutofit lnSpcReduction="10000"/>
          </a:bodyPr>
          <a:lstStyle/>
          <a:p>
            <a:pPr>
              <a:buNone/>
            </a:pPr>
            <a:r>
              <a:rPr lang="it-IT" b="1" dirty="0"/>
              <a:t>	</a:t>
            </a:r>
            <a:r>
              <a:rPr lang="it-IT" b="1" dirty="0" smtClean="0"/>
              <a:t>E’ l’insieme delle persone che vivono in un determinato territorio (comune, provincia, regione, Stati)</a:t>
            </a:r>
          </a:p>
          <a:p>
            <a:pPr>
              <a:buNone/>
            </a:pPr>
            <a:endParaRPr lang="it-IT" b="1" dirty="0" smtClean="0"/>
          </a:p>
          <a:p>
            <a:pPr lvl="1"/>
            <a:r>
              <a:rPr lang="it-IT" dirty="0" smtClean="0"/>
              <a:t>Comune di Verona: 265.000 </a:t>
            </a:r>
            <a:r>
              <a:rPr lang="it-IT" dirty="0" err="1" smtClean="0"/>
              <a:t>ab</a:t>
            </a:r>
            <a:r>
              <a:rPr lang="it-IT" dirty="0" smtClean="0"/>
              <a:t>. circa</a:t>
            </a:r>
          </a:p>
          <a:p>
            <a:pPr lvl="1"/>
            <a:r>
              <a:rPr lang="it-IT" dirty="0" smtClean="0"/>
              <a:t>Provincia di Verona:	925.000 </a:t>
            </a:r>
            <a:r>
              <a:rPr lang="it-IT" dirty="0" err="1" smtClean="0"/>
              <a:t>ab</a:t>
            </a:r>
            <a:r>
              <a:rPr lang="it-IT" dirty="0" smtClean="0"/>
              <a:t>. circa</a:t>
            </a:r>
          </a:p>
          <a:p>
            <a:pPr lvl="1"/>
            <a:r>
              <a:rPr lang="it-IT" dirty="0" smtClean="0"/>
              <a:t>Regione Veneto: 4.850.000 </a:t>
            </a:r>
            <a:r>
              <a:rPr lang="it-IT" dirty="0" err="1" smtClean="0"/>
              <a:t>ab</a:t>
            </a:r>
            <a:r>
              <a:rPr lang="it-IT" dirty="0" smtClean="0"/>
              <a:t>. circa</a:t>
            </a:r>
          </a:p>
          <a:p>
            <a:pPr lvl="1"/>
            <a:r>
              <a:rPr lang="it-IT" dirty="0" smtClean="0"/>
              <a:t>Stato italiano: 61.000.000 </a:t>
            </a:r>
            <a:r>
              <a:rPr lang="it-IT" dirty="0" err="1" smtClean="0"/>
              <a:t>ab</a:t>
            </a:r>
            <a:r>
              <a:rPr lang="it-IT" dirty="0" smtClean="0"/>
              <a:t>. circa</a:t>
            </a:r>
          </a:p>
          <a:p>
            <a:pPr lvl="1"/>
            <a:r>
              <a:rPr lang="it-IT" dirty="0"/>
              <a:t>P</a:t>
            </a:r>
            <a:r>
              <a:rPr lang="it-IT" dirty="0" smtClean="0"/>
              <a:t>OPOLAZIONE MONDIALE circa 7 miliardi </a:t>
            </a:r>
          </a:p>
          <a:p>
            <a:pPr lvl="1"/>
            <a:endParaRPr lang="it-IT"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solidFill>
                  <a:srgbClr val="FF0000"/>
                </a:solidFill>
              </a:rPr>
              <a:t>PERCHE’?</a:t>
            </a:r>
            <a:endParaRPr lang="it-IT" dirty="0">
              <a:solidFill>
                <a:srgbClr val="FF0000"/>
              </a:solidFill>
            </a:endParaRPr>
          </a:p>
        </p:txBody>
      </p:sp>
      <p:sp>
        <p:nvSpPr>
          <p:cNvPr id="3" name="Segnaposto contenuto 2"/>
          <p:cNvSpPr>
            <a:spLocks noGrp="1"/>
          </p:cNvSpPr>
          <p:nvPr>
            <p:ph idx="1"/>
          </p:nvPr>
        </p:nvSpPr>
        <p:spPr/>
        <p:txBody>
          <a:bodyPr>
            <a:normAutofit/>
          </a:bodyPr>
          <a:lstStyle/>
          <a:p>
            <a:r>
              <a:rPr lang="it-IT" sz="3600" dirty="0" smtClean="0"/>
              <a:t>La </a:t>
            </a:r>
            <a:r>
              <a:rPr lang="it-IT" sz="3600" dirty="0" smtClean="0">
                <a:solidFill>
                  <a:srgbClr val="FF0000"/>
                </a:solidFill>
              </a:rPr>
              <a:t>popolazione europea </a:t>
            </a:r>
            <a:r>
              <a:rPr lang="it-IT" sz="3600" dirty="0" smtClean="0"/>
              <a:t>sta attraversando una fase di </a:t>
            </a:r>
            <a:r>
              <a:rPr lang="it-IT" sz="3600" dirty="0" smtClean="0">
                <a:solidFill>
                  <a:srgbClr val="FF0000"/>
                </a:solidFill>
              </a:rPr>
              <a:t>DECRESCITA</a:t>
            </a:r>
          </a:p>
          <a:p>
            <a:r>
              <a:rPr lang="it-IT" sz="3600" dirty="0" smtClean="0"/>
              <a:t>Gli </a:t>
            </a:r>
            <a:r>
              <a:rPr lang="it-IT" sz="3600" dirty="0" smtClean="0">
                <a:solidFill>
                  <a:srgbClr val="FF0000"/>
                </a:solidFill>
              </a:rPr>
              <a:t>altri continenti </a:t>
            </a:r>
            <a:r>
              <a:rPr lang="it-IT" sz="3600" dirty="0" smtClean="0"/>
              <a:t>(Africa, Asia, America Latina) sono invece in </a:t>
            </a:r>
            <a:r>
              <a:rPr lang="it-IT" sz="3600" dirty="0" smtClean="0">
                <a:solidFill>
                  <a:srgbClr val="FF0000"/>
                </a:solidFill>
              </a:rPr>
              <a:t>CRESCITA</a:t>
            </a:r>
          </a:p>
          <a:p>
            <a:r>
              <a:rPr lang="it-IT" sz="3600" dirty="0" smtClean="0"/>
              <a:t>Se si manterranno le attuali tendenze, la popolazione europea si ridurrà a 650 milioni nel 2050</a:t>
            </a:r>
            <a:endParaRPr lang="it-IT" sz="3600" dirty="0"/>
          </a:p>
        </p:txBody>
      </p:sp>
    </p:spTree>
    <p:extLst>
      <p:ext uri="{BB962C8B-B14F-4D97-AF65-F5344CB8AC3E}">
        <p14:creationId xmlns="" xmlns:p14="http://schemas.microsoft.com/office/powerpoint/2010/main" val="12799402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95536" y="332656"/>
            <a:ext cx="8229600" cy="936104"/>
          </a:xfrm>
        </p:spPr>
        <p:txBody>
          <a:bodyPr>
            <a:normAutofit fontScale="90000"/>
          </a:bodyPr>
          <a:lstStyle/>
          <a:p>
            <a:r>
              <a:rPr lang="it-IT" dirty="0" smtClean="0">
                <a:solidFill>
                  <a:srgbClr val="FF0000"/>
                </a:solidFill>
              </a:rPr>
              <a:t>L’evoluzione della popolazione europea nel tempo</a:t>
            </a:r>
            <a:endParaRPr lang="it-IT" dirty="0">
              <a:solidFill>
                <a:srgbClr val="FF0000"/>
              </a:solidFill>
            </a:endParaRPr>
          </a:p>
        </p:txBody>
      </p:sp>
      <p:graphicFrame>
        <p:nvGraphicFramePr>
          <p:cNvPr id="4" name="Segnaposto contenuto 3"/>
          <p:cNvGraphicFramePr>
            <a:graphicFrameLocks noGrp="1"/>
          </p:cNvGraphicFramePr>
          <p:nvPr>
            <p:ph idx="1"/>
            <p:extLst>
              <p:ext uri="{D42A27DB-BD31-4B8C-83A1-F6EECF244321}">
                <p14:modId xmlns="" xmlns:p14="http://schemas.microsoft.com/office/powerpoint/2010/main" val="3978137248"/>
              </p:ext>
            </p:extLst>
          </p:nvPr>
        </p:nvGraphicFramePr>
        <p:xfrm>
          <a:off x="457200" y="1412776"/>
          <a:ext cx="8229600" cy="471338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19231976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solidFill>
                  <a:srgbClr val="FF0000"/>
                </a:solidFill>
              </a:rPr>
              <a:t>L’evoluzione della popolazione</a:t>
            </a:r>
            <a:endParaRPr lang="it-IT" dirty="0">
              <a:solidFill>
                <a:srgbClr val="FF0000"/>
              </a:solidFill>
            </a:endParaRPr>
          </a:p>
        </p:txBody>
      </p:sp>
      <p:sp>
        <p:nvSpPr>
          <p:cNvPr id="3" name="Segnaposto contenuto 2"/>
          <p:cNvSpPr>
            <a:spLocks noGrp="1"/>
          </p:cNvSpPr>
          <p:nvPr>
            <p:ph idx="1"/>
          </p:nvPr>
        </p:nvSpPr>
        <p:spPr/>
        <p:txBody>
          <a:bodyPr>
            <a:normAutofit/>
          </a:bodyPr>
          <a:lstStyle/>
          <a:p>
            <a:r>
              <a:rPr lang="it-IT" dirty="0" smtClean="0"/>
              <a:t>A partire dal XVIII secolo la popolazione ha iniziato una fase di forte crescita</a:t>
            </a:r>
          </a:p>
          <a:p>
            <a:r>
              <a:rPr lang="it-IT" dirty="0" smtClean="0"/>
              <a:t>La crescita si è conclusa a metà del XX sec</a:t>
            </a:r>
          </a:p>
          <a:p>
            <a:r>
              <a:rPr lang="it-IT" dirty="0" smtClean="0"/>
              <a:t>Ultimi decenni XX sec. in molti Paesi d’Europa la popolazione è rimasta stabile</a:t>
            </a:r>
          </a:p>
          <a:p>
            <a:r>
              <a:rPr lang="it-IT" dirty="0" smtClean="0"/>
              <a:t>Inizio XXI sec. l’Europa si distingue per i bassi valori del tasso di natalità (10 per mille) e del tasso di fecondità (1,5 figli per donna)</a:t>
            </a:r>
          </a:p>
          <a:p>
            <a:endParaRPr lang="it-IT" dirty="0"/>
          </a:p>
        </p:txBody>
      </p:sp>
    </p:spTree>
    <p:extLst>
      <p:ext uri="{BB962C8B-B14F-4D97-AF65-F5344CB8AC3E}">
        <p14:creationId xmlns="" xmlns:p14="http://schemas.microsoft.com/office/powerpoint/2010/main" val="40409166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980728"/>
            <a:ext cx="8229600" cy="5145435"/>
          </a:xfrm>
        </p:spPr>
        <p:txBody>
          <a:bodyPr/>
          <a:lstStyle/>
          <a:p>
            <a:pPr marL="0" indent="0" algn="ctr">
              <a:buNone/>
            </a:pPr>
            <a:r>
              <a:rPr lang="it-IT" dirty="0" smtClean="0"/>
              <a:t>La </a:t>
            </a:r>
            <a:r>
              <a:rPr lang="it-IT" b="1" dirty="0" smtClean="0"/>
              <a:t>CRESCITA NATURALE </a:t>
            </a:r>
            <a:r>
              <a:rPr lang="it-IT" dirty="0" smtClean="0"/>
              <a:t>della popolazione europea è quindi </a:t>
            </a:r>
          </a:p>
          <a:p>
            <a:pPr marL="0" indent="0" algn="ctr">
              <a:buNone/>
            </a:pPr>
            <a:r>
              <a:rPr lang="it-IT" b="1" dirty="0" smtClean="0"/>
              <a:t>NEGATIVA</a:t>
            </a:r>
            <a:r>
              <a:rPr lang="it-IT" dirty="0" smtClean="0"/>
              <a:t>:</a:t>
            </a:r>
          </a:p>
          <a:p>
            <a:pPr marL="0" indent="0">
              <a:buNone/>
            </a:pPr>
            <a:endParaRPr lang="it-IT" dirty="0" smtClean="0"/>
          </a:p>
          <a:p>
            <a:pPr marL="0" indent="0" algn="ctr">
              <a:buNone/>
            </a:pPr>
            <a:r>
              <a:rPr lang="it-IT" sz="5400" dirty="0" smtClean="0">
                <a:solidFill>
                  <a:srgbClr val="00B0F0"/>
                </a:solidFill>
              </a:rPr>
              <a:t>-0,15 per mille</a:t>
            </a:r>
            <a:endParaRPr lang="it-IT" sz="5400" dirty="0">
              <a:solidFill>
                <a:srgbClr val="00B0F0"/>
              </a:solidFill>
            </a:endParaRPr>
          </a:p>
        </p:txBody>
      </p:sp>
    </p:spTree>
    <p:extLst>
      <p:ext uri="{BB962C8B-B14F-4D97-AF65-F5344CB8AC3E}">
        <p14:creationId xmlns="" xmlns:p14="http://schemas.microsoft.com/office/powerpoint/2010/main" val="25469411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0000"/>
                </a:solidFill>
              </a:rPr>
              <a:t>La popolazione europea invecchia</a:t>
            </a:r>
            <a:endParaRPr lang="it-IT" b="1" dirty="0">
              <a:solidFill>
                <a:srgbClr val="FF0000"/>
              </a:solidFill>
            </a:endParaRPr>
          </a:p>
        </p:txBody>
      </p:sp>
      <p:sp>
        <p:nvSpPr>
          <p:cNvPr id="3" name="Segnaposto contenuto 2"/>
          <p:cNvSpPr>
            <a:spLocks noGrp="1"/>
          </p:cNvSpPr>
          <p:nvPr>
            <p:ph idx="1"/>
          </p:nvPr>
        </p:nvSpPr>
        <p:spPr/>
        <p:txBody>
          <a:bodyPr/>
          <a:lstStyle/>
          <a:p>
            <a:pPr marL="0" indent="0">
              <a:buNone/>
            </a:pPr>
            <a:r>
              <a:rPr lang="it-IT" dirty="0" smtClean="0"/>
              <a:t>La popolazione europea tende all’invecchiamento:</a:t>
            </a:r>
          </a:p>
          <a:p>
            <a:r>
              <a:rPr lang="it-IT" dirty="0" smtClean="0"/>
              <a:t> nascono sempre meno bambini</a:t>
            </a:r>
          </a:p>
          <a:p>
            <a:r>
              <a:rPr lang="it-IT" dirty="0"/>
              <a:t>l</a:t>
            </a:r>
            <a:r>
              <a:rPr lang="it-IT" dirty="0" smtClean="0"/>
              <a:t>a vita media si allunga grazie alle migliori condizioni di vita</a:t>
            </a:r>
          </a:p>
          <a:p>
            <a:pPr>
              <a:buNone/>
            </a:pPr>
            <a:endParaRPr lang="it-IT" dirty="0"/>
          </a:p>
        </p:txBody>
      </p:sp>
      <p:pic>
        <p:nvPicPr>
          <p:cNvPr id="5" name="Immagine 4" descr="img058.jpg"/>
          <p:cNvPicPr>
            <a:picLocks noChangeAspect="1"/>
          </p:cNvPicPr>
          <p:nvPr/>
        </p:nvPicPr>
        <p:blipFill>
          <a:blip r:embed="rId2" cstate="print"/>
          <a:srcRect l="5209" t="8001" r="67338" b="56300"/>
          <a:stretch>
            <a:fillRect/>
          </a:stretch>
        </p:blipFill>
        <p:spPr>
          <a:xfrm rot="5558253">
            <a:off x="3357829" y="3635059"/>
            <a:ext cx="2031894" cy="3636000"/>
          </a:xfrm>
          <a:prstGeom prst="rect">
            <a:avLst/>
          </a:prstGeom>
        </p:spPr>
      </p:pic>
    </p:spTree>
    <p:extLst>
      <p:ext uri="{BB962C8B-B14F-4D97-AF65-F5344CB8AC3E}">
        <p14:creationId xmlns="" xmlns:p14="http://schemas.microsoft.com/office/powerpoint/2010/main" val="41646410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b="1" dirty="0" smtClean="0">
                <a:solidFill>
                  <a:srgbClr val="FF0000"/>
                </a:solidFill>
              </a:rPr>
              <a:t>Quali sono le cause di questi cambiamenti?</a:t>
            </a:r>
            <a:endParaRPr lang="it-IT" b="1" dirty="0">
              <a:solidFill>
                <a:srgbClr val="FF0000"/>
              </a:solidFill>
            </a:endParaRPr>
          </a:p>
        </p:txBody>
      </p:sp>
      <p:sp>
        <p:nvSpPr>
          <p:cNvPr id="3" name="Segnaposto contenuto 2"/>
          <p:cNvSpPr>
            <a:spLocks noGrp="1"/>
          </p:cNvSpPr>
          <p:nvPr>
            <p:ph idx="1"/>
          </p:nvPr>
        </p:nvSpPr>
        <p:spPr/>
        <p:txBody>
          <a:bodyPr>
            <a:normAutofit fontScale="92500" lnSpcReduction="10000"/>
          </a:bodyPr>
          <a:lstStyle/>
          <a:p>
            <a:r>
              <a:rPr lang="it-IT" dirty="0" smtClean="0"/>
              <a:t>Il passaggio dalla civiltà contadina a quella industriale e postindustriale</a:t>
            </a:r>
          </a:p>
          <a:p>
            <a:r>
              <a:rPr lang="it-IT" dirty="0" smtClean="0"/>
              <a:t>ha cambiato lo stile di vita di molte persone:</a:t>
            </a:r>
          </a:p>
          <a:p>
            <a:r>
              <a:rPr lang="it-IT" dirty="0"/>
              <a:t>l</a:t>
            </a:r>
            <a:r>
              <a:rPr lang="it-IT" dirty="0" smtClean="0"/>
              <a:t>a famiglia patriarcale è sparita;</a:t>
            </a:r>
          </a:p>
          <a:p>
            <a:r>
              <a:rPr lang="it-IT" dirty="0"/>
              <a:t>è</a:t>
            </a:r>
            <a:r>
              <a:rPr lang="it-IT" dirty="0" smtClean="0"/>
              <a:t> stata sostituita da un tipo di famiglia detta nucleare (padre, madre, pochi figli);</a:t>
            </a:r>
          </a:p>
          <a:p>
            <a:r>
              <a:rPr lang="it-IT" dirty="0" smtClean="0"/>
              <a:t>i matrimoni diminuiscono;</a:t>
            </a:r>
          </a:p>
          <a:p>
            <a:r>
              <a:rPr lang="it-IT" dirty="0"/>
              <a:t>l</a:t>
            </a:r>
            <a:r>
              <a:rPr lang="it-IT" dirty="0" smtClean="0"/>
              <a:t>e donne lavorano fuori casa, tendono a sposarsi più tardi e ad avere meno figli</a:t>
            </a:r>
            <a:endParaRPr lang="it-IT" dirty="0"/>
          </a:p>
        </p:txBody>
      </p:sp>
    </p:spTree>
    <p:extLst>
      <p:ext uri="{BB962C8B-B14F-4D97-AF65-F5344CB8AC3E}">
        <p14:creationId xmlns="" xmlns:p14="http://schemas.microsoft.com/office/powerpoint/2010/main" val="40818069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0000"/>
                </a:solidFill>
              </a:rPr>
              <a:t>Conseguenze</a:t>
            </a:r>
            <a:endParaRPr lang="it-IT" b="1" dirty="0">
              <a:solidFill>
                <a:srgbClr val="FF0000"/>
              </a:solidFill>
            </a:endParaRPr>
          </a:p>
        </p:txBody>
      </p:sp>
      <p:sp>
        <p:nvSpPr>
          <p:cNvPr id="3" name="Segnaposto contenuto 2"/>
          <p:cNvSpPr>
            <a:spLocks noGrp="1"/>
          </p:cNvSpPr>
          <p:nvPr>
            <p:ph idx="1"/>
          </p:nvPr>
        </p:nvSpPr>
        <p:spPr/>
        <p:txBody>
          <a:bodyPr>
            <a:normAutofit lnSpcReduction="10000"/>
          </a:bodyPr>
          <a:lstStyle/>
          <a:p>
            <a:pPr marL="0" indent="0">
              <a:buNone/>
            </a:pPr>
            <a:r>
              <a:rPr lang="it-IT" dirty="0"/>
              <a:t>U</a:t>
            </a:r>
            <a:r>
              <a:rPr lang="it-IT" dirty="0" smtClean="0"/>
              <a:t>n </a:t>
            </a:r>
            <a:r>
              <a:rPr lang="it-IT" u="sng" dirty="0" smtClean="0"/>
              <a:t>numero sempre maggiore di anziani </a:t>
            </a:r>
            <a:r>
              <a:rPr lang="it-IT" dirty="0" smtClean="0"/>
              <a:t>comporta:</a:t>
            </a:r>
          </a:p>
          <a:p>
            <a:r>
              <a:rPr lang="it-IT" dirty="0" smtClean="0"/>
              <a:t>AUMENTO DELLE SPESE PER CURE MEDICHE E ASSISTENZA IN GENERALE</a:t>
            </a:r>
          </a:p>
          <a:p>
            <a:r>
              <a:rPr lang="it-IT" dirty="0" smtClean="0"/>
              <a:t>AUMENTO SPESE PER LA PENSIONE</a:t>
            </a:r>
          </a:p>
          <a:p>
            <a:pPr marL="0" indent="0">
              <a:buNone/>
            </a:pPr>
            <a:r>
              <a:rPr lang="it-IT" dirty="0" smtClean="0"/>
              <a:t>Il </a:t>
            </a:r>
            <a:r>
              <a:rPr lang="it-IT" u="sng" dirty="0" smtClean="0"/>
              <a:t>calo delle nascite </a:t>
            </a:r>
            <a:r>
              <a:rPr lang="it-IT" dirty="0" smtClean="0"/>
              <a:t>comporta:</a:t>
            </a:r>
          </a:p>
          <a:p>
            <a:r>
              <a:rPr lang="it-IT" dirty="0" smtClean="0"/>
              <a:t>DIMINUZIONE DELLA FORZA LAVORO (quindi delle persone che possono garantire la ricchezza)</a:t>
            </a:r>
          </a:p>
          <a:p>
            <a:endParaRPr lang="it-IT" dirty="0" smtClean="0"/>
          </a:p>
          <a:p>
            <a:endParaRPr lang="it-IT" dirty="0" smtClean="0"/>
          </a:p>
        </p:txBody>
      </p:sp>
    </p:spTree>
    <p:extLst>
      <p:ext uri="{BB962C8B-B14F-4D97-AF65-F5344CB8AC3E}">
        <p14:creationId xmlns="" xmlns:p14="http://schemas.microsoft.com/office/powerpoint/2010/main" val="16778410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908720"/>
            <a:ext cx="8229600" cy="5217443"/>
          </a:xfrm>
        </p:spPr>
        <p:txBody>
          <a:bodyPr/>
          <a:lstStyle/>
          <a:p>
            <a:pPr marL="0" indent="0" algn="ctr">
              <a:buNone/>
            </a:pPr>
            <a:endParaRPr lang="it-IT" dirty="0" smtClean="0"/>
          </a:p>
          <a:p>
            <a:pPr marL="0" indent="0" algn="ctr">
              <a:buNone/>
            </a:pPr>
            <a:r>
              <a:rPr lang="it-IT" b="1" dirty="0" smtClean="0"/>
              <a:t>quindi</a:t>
            </a:r>
          </a:p>
          <a:p>
            <a:pPr marL="0" indent="0" algn="ctr">
              <a:buNone/>
            </a:pPr>
            <a:r>
              <a:rPr lang="it-IT" dirty="0" smtClean="0"/>
              <a:t>SOLO UN </a:t>
            </a:r>
            <a:r>
              <a:rPr lang="it-IT" dirty="0" smtClean="0">
                <a:solidFill>
                  <a:srgbClr val="FF0000"/>
                </a:solidFill>
              </a:rPr>
              <a:t>SALDO MIGRATORIO POSITIVO</a:t>
            </a:r>
          </a:p>
          <a:p>
            <a:pPr marL="0" indent="0" algn="ctr">
              <a:buNone/>
            </a:pPr>
            <a:r>
              <a:rPr lang="it-IT" dirty="0" smtClean="0">
                <a:solidFill>
                  <a:srgbClr val="FF0000"/>
                </a:solidFill>
              </a:rPr>
              <a:t>(IMMIGRATI-EMIGRATI/IMMIGRATI MAGG EMIGR) </a:t>
            </a:r>
          </a:p>
          <a:p>
            <a:pPr marL="0" indent="0" algn="ctr">
              <a:buNone/>
            </a:pPr>
            <a:r>
              <a:rPr lang="it-IT" dirty="0" smtClean="0"/>
              <a:t>può PERMETTERE LA CRESCITA DELLA POPOLAZIONE EUROPEA</a:t>
            </a:r>
            <a:endParaRPr lang="it-IT" dirty="0"/>
          </a:p>
        </p:txBody>
      </p:sp>
    </p:spTree>
    <p:extLst>
      <p:ext uri="{BB962C8B-B14F-4D97-AF65-F5344CB8AC3E}">
        <p14:creationId xmlns="" xmlns:p14="http://schemas.microsoft.com/office/powerpoint/2010/main" val="329807364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C000"/>
                </a:solidFill>
              </a:rPr>
              <a:t>I FLUSSI MIGRATORI IN EUROPA</a:t>
            </a:r>
            <a:endParaRPr lang="it-IT" b="1" dirty="0">
              <a:solidFill>
                <a:srgbClr val="FFC000"/>
              </a:solidFill>
            </a:endParaRPr>
          </a:p>
        </p:txBody>
      </p:sp>
      <p:sp>
        <p:nvSpPr>
          <p:cNvPr id="3" name="Segnaposto contenuto 2"/>
          <p:cNvSpPr>
            <a:spLocks noGrp="1"/>
          </p:cNvSpPr>
          <p:nvPr>
            <p:ph idx="1"/>
          </p:nvPr>
        </p:nvSpPr>
        <p:spPr/>
        <p:txBody>
          <a:bodyPr>
            <a:normAutofit lnSpcReduction="10000"/>
          </a:bodyPr>
          <a:lstStyle/>
          <a:p>
            <a:r>
              <a:rPr lang="it-IT" dirty="0" smtClean="0"/>
              <a:t>La popolazione europea è il risultato dell’incontro di popolazioni di origini diverse</a:t>
            </a:r>
          </a:p>
          <a:p>
            <a:r>
              <a:rPr lang="it-IT" dirty="0" smtClean="0"/>
              <a:t>Gli Europei stessi nei periodi di forte crescita demografica (XIX e XX sec) sono emigrati e si sono stabiliti in altri continenti (USA, Australia, Paesi Sudamericani: Brasile, Argentina)</a:t>
            </a:r>
          </a:p>
          <a:p>
            <a:r>
              <a:rPr lang="it-IT" dirty="0" smtClean="0"/>
              <a:t>Hanno formato comunità nuove, hanno portato la loro lingua e cultura (Es. Little Italy a New York).</a:t>
            </a:r>
            <a:endParaRPr lang="it-IT" dirty="0"/>
          </a:p>
        </p:txBody>
      </p:sp>
    </p:spTree>
    <p:extLst>
      <p:ext uri="{BB962C8B-B14F-4D97-AF65-F5344CB8AC3E}">
        <p14:creationId xmlns="" xmlns:p14="http://schemas.microsoft.com/office/powerpoint/2010/main" val="35093876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C000"/>
                </a:solidFill>
              </a:rPr>
              <a:t>LE MIGRAZIONI</a:t>
            </a:r>
            <a:endParaRPr lang="it-IT" b="1" dirty="0">
              <a:solidFill>
                <a:srgbClr val="FFC000"/>
              </a:solidFill>
            </a:endParaRPr>
          </a:p>
        </p:txBody>
      </p:sp>
      <p:sp>
        <p:nvSpPr>
          <p:cNvPr id="4" name="Segnaposto contenuto 3"/>
          <p:cNvSpPr>
            <a:spLocks noGrp="1"/>
          </p:cNvSpPr>
          <p:nvPr>
            <p:ph sz="half" idx="1"/>
          </p:nvPr>
        </p:nvSpPr>
        <p:spPr/>
        <p:txBody>
          <a:bodyPr>
            <a:normAutofit/>
          </a:bodyPr>
          <a:lstStyle/>
          <a:p>
            <a:pPr algn="ctr">
              <a:buNone/>
            </a:pPr>
            <a:endParaRPr lang="it-IT" sz="10000" dirty="0" smtClean="0"/>
          </a:p>
          <a:p>
            <a:pPr algn="ctr">
              <a:buNone/>
            </a:pPr>
            <a:r>
              <a:rPr lang="it-IT" sz="10200" dirty="0" smtClean="0">
                <a:latin typeface="Comic Sans MS" pitchFamily="66" charset="0"/>
              </a:rPr>
              <a:t>IERI</a:t>
            </a:r>
            <a:endParaRPr lang="it-IT" sz="10200" dirty="0">
              <a:latin typeface="Comic Sans MS" pitchFamily="66" charset="0"/>
            </a:endParaRPr>
          </a:p>
        </p:txBody>
      </p:sp>
      <p:pic>
        <p:nvPicPr>
          <p:cNvPr id="6" name="Segnaposto contenuto 5" descr="untitled.png"/>
          <p:cNvPicPr>
            <a:picLocks noGrp="1" noChangeAspect="1"/>
          </p:cNvPicPr>
          <p:nvPr>
            <p:ph sz="half" idx="2"/>
          </p:nvPr>
        </p:nvPicPr>
        <p:blipFill>
          <a:blip r:embed="rId2" cstate="print"/>
          <a:stretch>
            <a:fillRect/>
          </a:stretch>
        </p:blipFill>
        <p:spPr>
          <a:xfrm>
            <a:off x="4355976" y="2204864"/>
            <a:ext cx="4087500" cy="3924000"/>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Densità di popolazione</a:t>
            </a:r>
            <a:br>
              <a:rPr lang="it-IT" dirty="0" smtClean="0"/>
            </a:br>
            <a:r>
              <a:rPr lang="it-IT" dirty="0" smtClean="0"/>
              <a:t> (o densità demografica)</a:t>
            </a:r>
            <a:endParaRPr lang="it-IT" dirty="0"/>
          </a:p>
        </p:txBody>
      </p:sp>
      <p:sp>
        <p:nvSpPr>
          <p:cNvPr id="3" name="Segnaposto contenuto 2"/>
          <p:cNvSpPr>
            <a:spLocks noGrp="1"/>
          </p:cNvSpPr>
          <p:nvPr>
            <p:ph idx="1"/>
          </p:nvPr>
        </p:nvSpPr>
        <p:spPr/>
        <p:txBody>
          <a:bodyPr>
            <a:normAutofit/>
          </a:bodyPr>
          <a:lstStyle/>
          <a:p>
            <a:pPr>
              <a:buNone/>
            </a:pPr>
            <a:r>
              <a:rPr lang="it-IT" dirty="0" smtClean="0"/>
              <a:t>	E’ il rapporto tra la popolazione e la superficie di un territorio</a:t>
            </a:r>
          </a:p>
          <a:p>
            <a:pPr>
              <a:buNone/>
            </a:pPr>
            <a:r>
              <a:rPr lang="it-IT" dirty="0"/>
              <a:t>	</a:t>
            </a:r>
            <a:r>
              <a:rPr lang="it-IT" dirty="0" smtClean="0"/>
              <a:t>			popolazione</a:t>
            </a:r>
          </a:p>
          <a:p>
            <a:pPr algn="ctr">
              <a:buNone/>
            </a:pPr>
            <a:r>
              <a:rPr lang="it-IT" dirty="0" smtClean="0"/>
              <a:t>superficie in kmq</a:t>
            </a:r>
          </a:p>
          <a:p>
            <a:pPr>
              <a:buNone/>
            </a:pPr>
            <a:r>
              <a:rPr lang="it-IT" dirty="0" smtClean="0"/>
              <a:t>	Si calcola dividendo il numero degli abitanti per l’estensione del territorio in cui vivono.</a:t>
            </a:r>
          </a:p>
          <a:p>
            <a:pPr>
              <a:buNone/>
            </a:pPr>
            <a:r>
              <a:rPr lang="it-IT" dirty="0" smtClean="0"/>
              <a:t>Esempio per la Provincia di Verona </a:t>
            </a:r>
          </a:p>
          <a:p>
            <a:pPr>
              <a:buNone/>
            </a:pPr>
            <a:r>
              <a:rPr lang="it-IT" dirty="0" smtClean="0"/>
              <a:t>925.000 </a:t>
            </a:r>
            <a:r>
              <a:rPr lang="it-IT" dirty="0" err="1" smtClean="0"/>
              <a:t>ab</a:t>
            </a:r>
            <a:r>
              <a:rPr lang="it-IT" dirty="0" smtClean="0"/>
              <a:t> : 3.121 kmq = 296 </a:t>
            </a:r>
            <a:r>
              <a:rPr lang="it-IT" dirty="0" err="1" smtClean="0"/>
              <a:t>ab</a:t>
            </a:r>
            <a:r>
              <a:rPr lang="it-IT" dirty="0" smtClean="0"/>
              <a:t>/kmq</a:t>
            </a:r>
          </a:p>
        </p:txBody>
      </p:sp>
      <p:cxnSp>
        <p:nvCxnSpPr>
          <p:cNvPr id="5" name="Connettore 1 4"/>
          <p:cNvCxnSpPr/>
          <p:nvPr/>
        </p:nvCxnSpPr>
        <p:spPr>
          <a:xfrm>
            <a:off x="2915816" y="3212976"/>
            <a:ext cx="3168352"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C000"/>
                </a:solidFill>
              </a:rPr>
              <a:t>Un esempio: la Lessinia</a:t>
            </a:r>
            <a:endParaRPr lang="it-IT" b="1" dirty="0">
              <a:solidFill>
                <a:srgbClr val="FFC000"/>
              </a:solidFill>
            </a:endParaRPr>
          </a:p>
        </p:txBody>
      </p:sp>
      <p:sp>
        <p:nvSpPr>
          <p:cNvPr id="3" name="Segnaposto contenuto 2"/>
          <p:cNvSpPr>
            <a:spLocks noGrp="1"/>
          </p:cNvSpPr>
          <p:nvPr>
            <p:ph idx="1"/>
          </p:nvPr>
        </p:nvSpPr>
        <p:spPr/>
        <p:txBody>
          <a:bodyPr>
            <a:normAutofit fontScale="77500" lnSpcReduction="20000"/>
          </a:bodyPr>
          <a:lstStyle/>
          <a:p>
            <a:r>
              <a:rPr lang="it-IT" dirty="0" smtClean="0"/>
              <a:t>Tra il 1880 e gli inizi del 1900 vi fu un costante flusso migratorio dalla Lessinia all’America del Sud. </a:t>
            </a:r>
          </a:p>
          <a:p>
            <a:r>
              <a:rPr lang="it-IT" dirty="0" smtClean="0"/>
              <a:t>Prima partivano i maschi giovani, quasi sempre sposati, e poi, se l’esperienza era stata positiva, ritornavano per ripartire con le famiglie e con altri nuclei di parenti ed amici.</a:t>
            </a:r>
          </a:p>
          <a:p>
            <a:r>
              <a:rPr lang="it-IT" dirty="0" smtClean="0"/>
              <a:t>I motivi di queste emigrazioni erano:</a:t>
            </a:r>
          </a:p>
          <a:p>
            <a:pPr lvl="1"/>
            <a:r>
              <a:rPr lang="it-IT" dirty="0" smtClean="0"/>
              <a:t>Aumento della popolazione per le migliorate condizioni di vita e di salute ma di conseguenza più bocche da sfamare con le medesime risorse.</a:t>
            </a:r>
          </a:p>
          <a:p>
            <a:pPr lvl="1"/>
            <a:r>
              <a:rPr lang="it-IT" dirty="0" smtClean="0"/>
              <a:t>Tasse  sul macinato troppo elevate da pagare al nuovo Regno d’Italia.</a:t>
            </a:r>
          </a:p>
          <a:p>
            <a:pPr lvl="1"/>
            <a:r>
              <a:rPr lang="it-IT" dirty="0" smtClean="0"/>
              <a:t>Concorrenza con le strutture industriali che cominciavano a nascere in pianura.</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C000"/>
                </a:solidFill>
              </a:rPr>
              <a:t>Dalla Lessinia al Sud - America</a:t>
            </a:r>
            <a:endParaRPr lang="it-IT" b="1" dirty="0">
              <a:solidFill>
                <a:srgbClr val="FFC000"/>
              </a:solidFill>
            </a:endParaRPr>
          </a:p>
        </p:txBody>
      </p:sp>
      <p:sp>
        <p:nvSpPr>
          <p:cNvPr id="3" name="Segnaposto contenuto 2"/>
          <p:cNvSpPr>
            <a:spLocks noGrp="1"/>
          </p:cNvSpPr>
          <p:nvPr>
            <p:ph idx="1"/>
          </p:nvPr>
        </p:nvSpPr>
        <p:spPr/>
        <p:txBody>
          <a:bodyPr/>
          <a:lstStyle/>
          <a:p>
            <a:pPr>
              <a:buNone/>
            </a:pPr>
            <a:r>
              <a:rPr lang="it-IT" dirty="0" smtClean="0"/>
              <a:t>	Lasciando la strada che da </a:t>
            </a:r>
            <a:r>
              <a:rPr lang="it-IT" dirty="0" err="1" smtClean="0"/>
              <a:t>Boscochiesanuova</a:t>
            </a:r>
            <a:r>
              <a:rPr lang="it-IT" dirty="0" smtClean="0"/>
              <a:t>  porta a Malga San Giorgio, un sentiero sulla sinistra ci porta verso la contrada </a:t>
            </a:r>
            <a:r>
              <a:rPr lang="it-IT" dirty="0" err="1" smtClean="0"/>
              <a:t>Tinazzi</a:t>
            </a:r>
            <a:r>
              <a:rPr lang="it-IT" dirty="0" smtClean="0"/>
              <a:t>, ormai da tempo disabitata.  </a:t>
            </a:r>
          </a:p>
          <a:p>
            <a:pPr>
              <a:buNone/>
            </a:pPr>
            <a:r>
              <a:rPr lang="it-IT" dirty="0" smtClean="0"/>
              <a:t>	Ad un certo punto, quando il sentiero si biforca, troviamo un capitello che ci riporta indietro nel tempo …</a:t>
            </a:r>
            <a:endParaRPr lang="it-IT"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C000"/>
                </a:solidFill>
              </a:rPr>
              <a:t>Emigranti dalla Lessinia</a:t>
            </a:r>
            <a:endParaRPr lang="it-IT" b="1" dirty="0">
              <a:solidFill>
                <a:srgbClr val="FFC000"/>
              </a:solidFill>
            </a:endParaRPr>
          </a:p>
        </p:txBody>
      </p:sp>
      <p:pic>
        <p:nvPicPr>
          <p:cNvPr id="4" name="Segnaposto contenuto 3" descr="DSC_0298.JPG"/>
          <p:cNvPicPr>
            <a:picLocks noGrp="1" noChangeAspect="1"/>
          </p:cNvPicPr>
          <p:nvPr>
            <p:ph idx="1"/>
          </p:nvPr>
        </p:nvPicPr>
        <p:blipFill>
          <a:blip r:embed="rId2" cstate="print"/>
          <a:stretch>
            <a:fillRect/>
          </a:stretch>
        </p:blipFill>
        <p:spPr>
          <a:xfrm>
            <a:off x="2915816" y="2924944"/>
            <a:ext cx="5050656" cy="3201219"/>
          </a:xfrm>
        </p:spPr>
      </p:pic>
      <p:pic>
        <p:nvPicPr>
          <p:cNvPr id="5" name="Immagine 4" descr="IMG_7926.JPG"/>
          <p:cNvPicPr>
            <a:picLocks noChangeAspect="1"/>
          </p:cNvPicPr>
          <p:nvPr/>
        </p:nvPicPr>
        <p:blipFill>
          <a:blip r:embed="rId3" cstate="print"/>
          <a:stretch>
            <a:fillRect/>
          </a:stretch>
        </p:blipFill>
        <p:spPr>
          <a:xfrm>
            <a:off x="0" y="1268760"/>
            <a:ext cx="5664000" cy="424800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C000"/>
                </a:solidFill>
              </a:rPr>
              <a:t>Una storia come tante altre</a:t>
            </a:r>
            <a:endParaRPr lang="it-IT" b="1" dirty="0">
              <a:solidFill>
                <a:srgbClr val="FFC000"/>
              </a:solidFill>
            </a:endParaRPr>
          </a:p>
        </p:txBody>
      </p:sp>
      <p:sp>
        <p:nvSpPr>
          <p:cNvPr id="3" name="Segnaposto contenuto 2"/>
          <p:cNvSpPr>
            <a:spLocks noGrp="1"/>
          </p:cNvSpPr>
          <p:nvPr>
            <p:ph idx="1"/>
          </p:nvPr>
        </p:nvSpPr>
        <p:spPr/>
        <p:txBody>
          <a:bodyPr>
            <a:normAutofit lnSpcReduction="10000"/>
          </a:bodyPr>
          <a:lstStyle/>
          <a:p>
            <a:pPr>
              <a:buNone/>
            </a:pPr>
            <a:r>
              <a:rPr lang="it-IT" dirty="0" smtClean="0"/>
              <a:t>	Cosa ne sia stato dei nostri Marco e Maria non lo sappiamo, ma in quegli anni la loro era una storia uguale a quella di tante altre famiglie che, spinte dalla necessità, lasciavano la Lessinia per avventurarsi verso nuovi mondi, alla ricerca di ciò che la loro terra non era più in grado di dare.</a:t>
            </a:r>
          </a:p>
          <a:p>
            <a:pPr>
              <a:buNone/>
            </a:pPr>
            <a:r>
              <a:rPr lang="it-IT" dirty="0" smtClean="0"/>
              <a:t>	Una di queste storie riguarda la famiglia del </a:t>
            </a:r>
            <a:r>
              <a:rPr lang="it-IT" dirty="0" err="1" smtClean="0"/>
              <a:t>Cancia</a:t>
            </a:r>
            <a:r>
              <a:rPr lang="it-IT" dirty="0" smtClean="0"/>
              <a:t>, della contrada </a:t>
            </a:r>
            <a:r>
              <a:rPr lang="it-IT" dirty="0" err="1" smtClean="0"/>
              <a:t>Arzare</a:t>
            </a:r>
            <a:r>
              <a:rPr lang="it-IT" dirty="0" smtClean="0"/>
              <a:t> di </a:t>
            </a:r>
            <a:r>
              <a:rPr lang="it-IT" dirty="0" err="1" smtClean="0"/>
              <a:t>Roverè</a:t>
            </a:r>
            <a:r>
              <a:rPr lang="it-IT" dirty="0" smtClean="0"/>
              <a:t>.</a:t>
            </a:r>
          </a:p>
          <a:p>
            <a:pPr>
              <a:buNone/>
            </a:pPr>
            <a:endParaRPr lang="it-IT"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sz="4000" b="1" dirty="0" smtClean="0">
                <a:solidFill>
                  <a:srgbClr val="FFC000"/>
                </a:solidFill>
              </a:rPr>
              <a:t>Dal libro di R. Canteri, Il ponte sugli oceani. Lessinia Veneto Italia. </a:t>
            </a:r>
            <a:br>
              <a:rPr lang="it-IT" sz="4000" b="1" dirty="0" smtClean="0">
                <a:solidFill>
                  <a:srgbClr val="FFC000"/>
                </a:solidFill>
              </a:rPr>
            </a:br>
            <a:r>
              <a:rPr lang="it-IT" sz="4000" b="1" dirty="0" smtClean="0">
                <a:solidFill>
                  <a:srgbClr val="FFC000"/>
                </a:solidFill>
              </a:rPr>
              <a:t>Storie  di emigranti</a:t>
            </a:r>
            <a:r>
              <a:rPr lang="it-IT" dirty="0" smtClean="0"/>
              <a:t>.</a:t>
            </a:r>
            <a:endParaRPr lang="it-IT" dirty="0"/>
          </a:p>
        </p:txBody>
      </p:sp>
      <p:pic>
        <p:nvPicPr>
          <p:cNvPr id="4" name="Segnaposto contenuto 3" descr="img061.jpg"/>
          <p:cNvPicPr>
            <a:picLocks noGrp="1" noChangeAspect="1"/>
          </p:cNvPicPr>
          <p:nvPr>
            <p:ph idx="1"/>
          </p:nvPr>
        </p:nvPicPr>
        <p:blipFill>
          <a:blip r:embed="rId2" cstate="print"/>
          <a:srcRect l="8041" t="62728" r="9045"/>
          <a:stretch>
            <a:fillRect/>
          </a:stretch>
        </p:blipFill>
        <p:spPr>
          <a:xfrm rot="16200000">
            <a:off x="302503" y="2873961"/>
            <a:ext cx="4362226" cy="2736000"/>
          </a:xfrm>
        </p:spPr>
      </p:pic>
      <p:pic>
        <p:nvPicPr>
          <p:cNvPr id="5" name="Immagine 4" descr="img062.jpg"/>
          <p:cNvPicPr>
            <a:picLocks noChangeAspect="1"/>
          </p:cNvPicPr>
          <p:nvPr/>
        </p:nvPicPr>
        <p:blipFill>
          <a:blip r:embed="rId3" cstate="print"/>
          <a:srcRect l="10989" t="23750" r="3764" b="39500"/>
          <a:stretch>
            <a:fillRect/>
          </a:stretch>
        </p:blipFill>
        <p:spPr>
          <a:xfrm rot="16200000">
            <a:off x="3851920" y="2780928"/>
            <a:ext cx="4248472" cy="2520280"/>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C000"/>
                </a:solidFill>
              </a:rPr>
              <a:t>La famiglia Corradi</a:t>
            </a:r>
            <a:endParaRPr lang="it-IT" b="1" dirty="0">
              <a:solidFill>
                <a:srgbClr val="FFC000"/>
              </a:solidFill>
            </a:endParaRPr>
          </a:p>
        </p:txBody>
      </p:sp>
      <p:sp>
        <p:nvSpPr>
          <p:cNvPr id="3" name="Segnaposto contenuto 2"/>
          <p:cNvSpPr>
            <a:spLocks noGrp="1"/>
          </p:cNvSpPr>
          <p:nvPr>
            <p:ph idx="1"/>
          </p:nvPr>
        </p:nvSpPr>
        <p:spPr/>
        <p:txBody>
          <a:bodyPr>
            <a:normAutofit fontScale="77500" lnSpcReduction="20000"/>
          </a:bodyPr>
          <a:lstStyle/>
          <a:p>
            <a:pPr algn="just">
              <a:buNone/>
            </a:pPr>
            <a:r>
              <a:rPr lang="it-IT" dirty="0" smtClean="0"/>
              <a:t>	Il </a:t>
            </a:r>
            <a:r>
              <a:rPr lang="it-IT" dirty="0" err="1" smtClean="0"/>
              <a:t>Cancia</a:t>
            </a:r>
            <a:r>
              <a:rPr lang="it-IT" dirty="0" smtClean="0"/>
              <a:t> viene da una famiglia che fino a cinquant’anni prima poteva definirsi quasi benestante. Il nonno Luigi era vissuto a cavallo tra il Settecento e l’Ottocento e possedeva tre case nella piccola contrada dell’</a:t>
            </a:r>
            <a:r>
              <a:rPr lang="it-IT" dirty="0" err="1" smtClean="0"/>
              <a:t>Arzare</a:t>
            </a:r>
            <a:r>
              <a:rPr lang="it-IT" dirty="0" smtClean="0"/>
              <a:t>, a sud della piazza principale di </a:t>
            </a:r>
            <a:r>
              <a:rPr lang="it-IT" dirty="0" err="1" smtClean="0"/>
              <a:t>Roverè</a:t>
            </a:r>
            <a:r>
              <a:rPr lang="it-IT" dirty="0" smtClean="0"/>
              <a:t>, con boschi, pascoli, prati, orti e terreni coltivati nelle vicinanze. Aveva avuto otto figli, e solo uno era morto prima dei quindici anni mentre gli altri sette si erano sposati, avevano avuto figli e sarebbero invecchiati.</a:t>
            </a:r>
          </a:p>
          <a:p>
            <a:pPr algn="just">
              <a:buNone/>
            </a:pPr>
            <a:r>
              <a:rPr lang="it-IT" dirty="0" smtClean="0"/>
              <a:t>	Questo era un segno del benessere raggiunto, ma anche il segno di un cambiamento epocale. Dopo secoli in cui tutto era rimasto sostanzialmente uguale, la piccola comunità da sempre autosufficiente non ce la fa più.  Le bocche fa sfamare da 10 diventano almeno 30, e i fratelli Corradi cominciano ad emigrare.</a:t>
            </a:r>
            <a:endParaRPr lang="it-IT"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C000"/>
                </a:solidFill>
              </a:rPr>
              <a:t>La situazione in Italia</a:t>
            </a:r>
            <a:endParaRPr lang="it-IT" b="1" dirty="0">
              <a:solidFill>
                <a:srgbClr val="FFC000"/>
              </a:solidFill>
            </a:endParaRPr>
          </a:p>
        </p:txBody>
      </p:sp>
      <p:sp>
        <p:nvSpPr>
          <p:cNvPr id="3" name="Segnaposto contenuto 2"/>
          <p:cNvSpPr>
            <a:spLocks noGrp="1"/>
          </p:cNvSpPr>
          <p:nvPr>
            <p:ph idx="1"/>
          </p:nvPr>
        </p:nvSpPr>
        <p:spPr/>
        <p:txBody>
          <a:bodyPr>
            <a:normAutofit fontScale="92500" lnSpcReduction="10000"/>
          </a:bodyPr>
          <a:lstStyle/>
          <a:p>
            <a:r>
              <a:rPr lang="it-IT" dirty="0" smtClean="0"/>
              <a:t>Il </a:t>
            </a:r>
            <a:r>
              <a:rPr lang="it-IT" dirty="0" err="1" smtClean="0"/>
              <a:t>Cancia</a:t>
            </a:r>
            <a:r>
              <a:rPr lang="it-IT" dirty="0" smtClean="0"/>
              <a:t> emigra nel 1894, seguendo due suoi fratelli e tanti altri, cugini, zii e parenti vari.</a:t>
            </a:r>
          </a:p>
          <a:p>
            <a:r>
              <a:rPr lang="it-IT" dirty="0" smtClean="0"/>
              <a:t>Almeno 1/3 degli abitanti della contrada di </a:t>
            </a:r>
            <a:r>
              <a:rPr lang="it-IT" dirty="0" err="1" smtClean="0"/>
              <a:t>Arzare</a:t>
            </a:r>
            <a:r>
              <a:rPr lang="it-IT" dirty="0" smtClean="0"/>
              <a:t> se ne va negli ultimi decenni dell’Ottocento e questo accade anche nelle contrade vicine  e nel resto della Lessinia, come in tutto il Veneto e in moltissime regioni d’Italia.</a:t>
            </a:r>
          </a:p>
          <a:p>
            <a:r>
              <a:rPr lang="it-IT" dirty="0" smtClean="0"/>
              <a:t>A fine Ottocento si contano almeno 1 milione di partenze dall’Italia, e una buona parte di queste sono venete.</a:t>
            </a:r>
            <a:endParaRPr lang="it-IT"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C000"/>
                </a:solidFill>
              </a:rPr>
              <a:t>LE MIGRAZIONI </a:t>
            </a:r>
            <a:endParaRPr lang="it-IT" b="1" dirty="0">
              <a:solidFill>
                <a:srgbClr val="FFC000"/>
              </a:solidFill>
            </a:endParaRPr>
          </a:p>
        </p:txBody>
      </p:sp>
      <p:sp>
        <p:nvSpPr>
          <p:cNvPr id="4" name="Segnaposto contenuto 3"/>
          <p:cNvSpPr>
            <a:spLocks noGrp="1"/>
          </p:cNvSpPr>
          <p:nvPr>
            <p:ph sz="half" idx="1"/>
          </p:nvPr>
        </p:nvSpPr>
        <p:spPr/>
        <p:txBody>
          <a:bodyPr>
            <a:normAutofit/>
          </a:bodyPr>
          <a:lstStyle/>
          <a:p>
            <a:pPr algn="ctr">
              <a:buNone/>
            </a:pPr>
            <a:endParaRPr lang="it-IT" sz="10200" dirty="0" smtClean="0">
              <a:latin typeface="Comic Sans MS" pitchFamily="66" charset="0"/>
            </a:endParaRPr>
          </a:p>
          <a:p>
            <a:pPr algn="ctr">
              <a:buNone/>
            </a:pPr>
            <a:r>
              <a:rPr lang="it-IT" sz="10200" dirty="0" smtClean="0">
                <a:latin typeface="Comic Sans MS" pitchFamily="66" charset="0"/>
              </a:rPr>
              <a:t>OGGI</a:t>
            </a:r>
            <a:endParaRPr lang="it-IT" sz="10200" dirty="0">
              <a:latin typeface="Comic Sans MS" pitchFamily="66" charset="0"/>
            </a:endParaRPr>
          </a:p>
        </p:txBody>
      </p:sp>
      <p:pic>
        <p:nvPicPr>
          <p:cNvPr id="6" name="Segnaposto contenuto 5" descr="immigr.jpg"/>
          <p:cNvPicPr>
            <a:picLocks noGrp="1" noChangeAspect="1"/>
          </p:cNvPicPr>
          <p:nvPr>
            <p:ph sz="half" idx="2"/>
          </p:nvPr>
        </p:nvPicPr>
        <p:blipFill>
          <a:blip r:embed="rId2" cstate="print"/>
          <a:srcRect l="9605"/>
          <a:stretch>
            <a:fillRect/>
          </a:stretch>
        </p:blipFill>
        <p:spPr>
          <a:xfrm>
            <a:off x="4716016" y="2492896"/>
            <a:ext cx="4212995" cy="3096000"/>
          </a:xfr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b="1" dirty="0" smtClean="0">
                <a:solidFill>
                  <a:srgbClr val="FFC000"/>
                </a:solidFill>
              </a:rPr>
              <a:t>I FLUSSI MIGRATORI VERSO L’EUROPA</a:t>
            </a:r>
            <a:endParaRPr lang="it-IT" b="1" dirty="0">
              <a:solidFill>
                <a:srgbClr val="FFC000"/>
              </a:solidFill>
            </a:endParaRPr>
          </a:p>
        </p:txBody>
      </p:sp>
      <p:sp>
        <p:nvSpPr>
          <p:cNvPr id="3" name="Segnaposto contenuto 2"/>
          <p:cNvSpPr>
            <a:spLocks noGrp="1"/>
          </p:cNvSpPr>
          <p:nvPr>
            <p:ph idx="1"/>
          </p:nvPr>
        </p:nvSpPr>
        <p:spPr/>
        <p:txBody>
          <a:bodyPr/>
          <a:lstStyle/>
          <a:p>
            <a:pPr>
              <a:buNone/>
            </a:pPr>
            <a:r>
              <a:rPr lang="it-IT" dirty="0" smtClean="0"/>
              <a:t>.</a:t>
            </a:r>
            <a:endParaRPr lang="it-IT" dirty="0"/>
          </a:p>
        </p:txBody>
      </p:sp>
      <p:sp>
        <p:nvSpPr>
          <p:cNvPr id="7" name="Ovale 6"/>
          <p:cNvSpPr/>
          <p:nvPr/>
        </p:nvSpPr>
        <p:spPr>
          <a:xfrm>
            <a:off x="2627784" y="3212976"/>
            <a:ext cx="2736304" cy="1584176"/>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EUROPA META </a:t>
            </a:r>
            <a:r>
              <a:rPr lang="it-IT" dirty="0" err="1" smtClean="0"/>
              <a:t>DI</a:t>
            </a:r>
            <a:r>
              <a:rPr lang="it-IT" dirty="0" smtClean="0"/>
              <a:t> MIGRAZIONI DA TUTTO IL MONDO</a:t>
            </a:r>
            <a:endParaRPr lang="it-IT" dirty="0"/>
          </a:p>
        </p:txBody>
      </p:sp>
      <p:sp>
        <p:nvSpPr>
          <p:cNvPr id="8" name="Rettangolo 7"/>
          <p:cNvSpPr/>
          <p:nvPr/>
        </p:nvSpPr>
        <p:spPr>
          <a:xfrm>
            <a:off x="539552" y="1340768"/>
            <a:ext cx="1656184" cy="14401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RICERCA </a:t>
            </a:r>
            <a:r>
              <a:rPr lang="it-IT" dirty="0" err="1" smtClean="0"/>
              <a:t>DI</a:t>
            </a:r>
            <a:r>
              <a:rPr lang="it-IT" dirty="0" smtClean="0"/>
              <a:t> LAVORO E MIGLIORI CONDIZIONI </a:t>
            </a:r>
            <a:r>
              <a:rPr lang="it-IT" dirty="0" err="1" smtClean="0"/>
              <a:t>DI</a:t>
            </a:r>
            <a:r>
              <a:rPr lang="it-IT" dirty="0" smtClean="0"/>
              <a:t> VITA</a:t>
            </a:r>
            <a:endParaRPr lang="it-IT" dirty="0"/>
          </a:p>
        </p:txBody>
      </p:sp>
      <p:sp>
        <p:nvSpPr>
          <p:cNvPr id="9" name="Rettangolo 8"/>
          <p:cNvSpPr/>
          <p:nvPr/>
        </p:nvSpPr>
        <p:spPr>
          <a:xfrm>
            <a:off x="395536" y="4437112"/>
            <a:ext cx="1944216" cy="15841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FUGA DA GUERRA E PERSECUZIONI POLITICHE E RELIGIOSE</a:t>
            </a:r>
          </a:p>
          <a:p>
            <a:pPr algn="ctr"/>
            <a:r>
              <a:rPr lang="it-IT" dirty="0" smtClean="0"/>
              <a:t>= rifugiati/profughi</a:t>
            </a:r>
            <a:endParaRPr lang="it-IT" dirty="0"/>
          </a:p>
        </p:txBody>
      </p:sp>
      <p:sp>
        <p:nvSpPr>
          <p:cNvPr id="10" name="Uguale 9"/>
          <p:cNvSpPr/>
          <p:nvPr/>
        </p:nvSpPr>
        <p:spPr>
          <a:xfrm>
            <a:off x="5508104" y="3501008"/>
            <a:ext cx="914400" cy="914400"/>
          </a:xfrm>
          <a:prstGeom prst="mathEqual">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1" name="Rettangolo 10"/>
          <p:cNvSpPr/>
          <p:nvPr/>
        </p:nvSpPr>
        <p:spPr>
          <a:xfrm>
            <a:off x="6804248" y="3429000"/>
            <a:ext cx="1800200" cy="1152128"/>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38 MILIONI </a:t>
            </a:r>
            <a:r>
              <a:rPr lang="it-IT" dirty="0" err="1" smtClean="0"/>
              <a:t>DI</a:t>
            </a:r>
            <a:r>
              <a:rPr lang="it-IT" dirty="0" smtClean="0"/>
              <a:t> IMMIGRATI</a:t>
            </a:r>
            <a:endParaRPr lang="it-IT" dirty="0"/>
          </a:p>
        </p:txBody>
      </p:sp>
      <p:sp>
        <p:nvSpPr>
          <p:cNvPr id="12" name="Freccia a destra 11"/>
          <p:cNvSpPr/>
          <p:nvPr/>
        </p:nvSpPr>
        <p:spPr>
          <a:xfrm rot="2580771">
            <a:off x="5260197" y="2413535"/>
            <a:ext cx="1528885"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AFRICA</a:t>
            </a:r>
            <a:endParaRPr lang="it-IT" dirty="0"/>
          </a:p>
        </p:txBody>
      </p:sp>
      <p:sp>
        <p:nvSpPr>
          <p:cNvPr id="13" name="Freccia a destra 12"/>
          <p:cNvSpPr/>
          <p:nvPr/>
        </p:nvSpPr>
        <p:spPr>
          <a:xfrm rot="19720578">
            <a:off x="5056942" y="4585754"/>
            <a:ext cx="1368152" cy="8640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SRI-LANKA</a:t>
            </a:r>
            <a:endParaRPr lang="it-IT" dirty="0"/>
          </a:p>
        </p:txBody>
      </p:sp>
      <p:cxnSp>
        <p:nvCxnSpPr>
          <p:cNvPr id="15" name="Connettore 2 14"/>
          <p:cNvCxnSpPr/>
          <p:nvPr/>
        </p:nvCxnSpPr>
        <p:spPr>
          <a:xfrm>
            <a:off x="2483768" y="1988840"/>
            <a:ext cx="792088" cy="10801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Connettore 2 16"/>
          <p:cNvCxnSpPr/>
          <p:nvPr/>
        </p:nvCxnSpPr>
        <p:spPr>
          <a:xfrm flipV="1">
            <a:off x="2411760" y="4725144"/>
            <a:ext cx="864096" cy="7200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Freccia a destra 17"/>
          <p:cNvSpPr/>
          <p:nvPr/>
        </p:nvSpPr>
        <p:spPr>
          <a:xfrm rot="15248806">
            <a:off x="7668344" y="4941168"/>
            <a:ext cx="936104" cy="10801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CINA</a:t>
            </a:r>
            <a:endParaRPr lang="it-IT" dirty="0"/>
          </a:p>
        </p:txBody>
      </p:sp>
      <p:sp>
        <p:nvSpPr>
          <p:cNvPr id="19" name="Freccia a destra 18"/>
          <p:cNvSpPr/>
          <p:nvPr/>
        </p:nvSpPr>
        <p:spPr>
          <a:xfrm rot="6449766">
            <a:off x="7989368" y="2429962"/>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IRAQ</a:t>
            </a:r>
            <a:endParaRPr lang="it-IT" dirty="0"/>
          </a:p>
        </p:txBody>
      </p:sp>
      <p:sp>
        <p:nvSpPr>
          <p:cNvPr id="16" name="Freccia a destra 15"/>
          <p:cNvSpPr/>
          <p:nvPr/>
        </p:nvSpPr>
        <p:spPr>
          <a:xfrm rot="17295180">
            <a:off x="6146718" y="5135596"/>
            <a:ext cx="1727996" cy="77478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FILIPPINE</a:t>
            </a:r>
            <a:endParaRPr lang="it-IT" dirty="0"/>
          </a:p>
        </p:txBody>
      </p:sp>
      <p:sp>
        <p:nvSpPr>
          <p:cNvPr id="20" name="Freccia a destra 19"/>
          <p:cNvSpPr/>
          <p:nvPr/>
        </p:nvSpPr>
        <p:spPr>
          <a:xfrm rot="4825383">
            <a:off x="6347341" y="2125208"/>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INDIA</a:t>
            </a:r>
            <a:endParaRPr lang="it-IT" dirty="0"/>
          </a:p>
        </p:txBody>
      </p:sp>
      <p:sp>
        <p:nvSpPr>
          <p:cNvPr id="21" name="Freccia a destra 20"/>
          <p:cNvSpPr/>
          <p:nvPr/>
        </p:nvSpPr>
        <p:spPr>
          <a:xfrm rot="5975190">
            <a:off x="7134759" y="1860476"/>
            <a:ext cx="1355201" cy="5013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PAKISTAN</a:t>
            </a:r>
            <a:endParaRPr lang="it-IT"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C000"/>
                </a:solidFill>
              </a:rPr>
              <a:t>Le migrazioni interne</a:t>
            </a:r>
            <a:endParaRPr lang="it-IT" b="1" dirty="0">
              <a:solidFill>
                <a:srgbClr val="FFC000"/>
              </a:solidFill>
            </a:endParaRPr>
          </a:p>
        </p:txBody>
      </p:sp>
      <p:sp>
        <p:nvSpPr>
          <p:cNvPr id="3" name="Segnaposto contenuto 2"/>
          <p:cNvSpPr>
            <a:spLocks noGrp="1"/>
          </p:cNvSpPr>
          <p:nvPr>
            <p:ph idx="1"/>
          </p:nvPr>
        </p:nvSpPr>
        <p:spPr>
          <a:xfrm>
            <a:off x="457200" y="1268760"/>
            <a:ext cx="8229600" cy="4857403"/>
          </a:xfrm>
        </p:spPr>
        <p:txBody>
          <a:bodyPr>
            <a:normAutofit fontScale="92500"/>
          </a:bodyPr>
          <a:lstStyle/>
          <a:p>
            <a:r>
              <a:rPr lang="it-IT" dirty="0" smtClean="0"/>
              <a:t>Nella storia europea ci state importanti migrazioni all’interno dell’Europa:</a:t>
            </a:r>
          </a:p>
          <a:p>
            <a:r>
              <a:rPr lang="it-IT" dirty="0" smtClean="0"/>
              <a:t>I Paesi più sviluppati economicamente (Germania, Belgio, Svizzera) hanno attratto lavoratori disoccupati dalle zone più arretrate.</a:t>
            </a:r>
          </a:p>
          <a:p>
            <a:r>
              <a:rPr lang="it-IT" dirty="0" smtClean="0"/>
              <a:t>Dal 1990 le migrazioni interne hanno cambiato direzione: non più da sud verso nord, ma da est verso ovest: i migranti vengono soprattutto dai </a:t>
            </a:r>
            <a:r>
              <a:rPr lang="it-IT" dirty="0"/>
              <a:t>P</a:t>
            </a:r>
            <a:r>
              <a:rPr lang="it-IT" dirty="0" smtClean="0"/>
              <a:t>aesi dell’Europa orientale (Romania, Polonia, Moldavia, Ucraina, Albania …)</a:t>
            </a:r>
          </a:p>
          <a:p>
            <a:endParaRPr lang="it-IT" dirty="0"/>
          </a:p>
        </p:txBody>
      </p:sp>
    </p:spTree>
    <p:extLst>
      <p:ext uri="{BB962C8B-B14F-4D97-AF65-F5344CB8AC3E}">
        <p14:creationId xmlns="" xmlns:p14="http://schemas.microsoft.com/office/powerpoint/2010/main" val="38886450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Densità in Italia</a:t>
            </a:r>
            <a:endParaRPr lang="it-IT" dirty="0"/>
          </a:p>
        </p:txBody>
      </p:sp>
      <p:pic>
        <p:nvPicPr>
          <p:cNvPr id="4" name="Segnaposto contenuto 3" descr="300px-Densita_popolazione_italiana_provincia.png"/>
          <p:cNvPicPr>
            <a:picLocks noGrp="1" noChangeAspect="1"/>
          </p:cNvPicPr>
          <p:nvPr>
            <p:ph idx="1"/>
          </p:nvPr>
        </p:nvPicPr>
        <p:blipFill>
          <a:blip r:embed="rId2" cstate="print"/>
          <a:stretch>
            <a:fillRect/>
          </a:stretch>
        </p:blipFill>
        <p:spPr>
          <a:xfrm>
            <a:off x="2555776" y="1268760"/>
            <a:ext cx="4176000" cy="5052962"/>
          </a:xfr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egnaposto contenuto 3"/>
          <p:cNvGraphicFramePr>
            <a:graphicFrameLocks noGrp="1"/>
          </p:cNvGraphicFramePr>
          <p:nvPr>
            <p:ph idx="1"/>
            <p:extLst>
              <p:ext uri="{D42A27DB-BD31-4B8C-83A1-F6EECF244321}">
                <p14:modId xmlns="" xmlns:p14="http://schemas.microsoft.com/office/powerpoint/2010/main" val="415248128"/>
              </p:ext>
            </p:extLst>
          </p:nvPr>
        </p:nvGraphicFramePr>
        <p:xfrm>
          <a:off x="457200" y="764704"/>
          <a:ext cx="8229600" cy="53614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35591566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C000"/>
                </a:solidFill>
              </a:rPr>
              <a:t>Immigrati, risorsa preziosa</a:t>
            </a:r>
            <a:endParaRPr lang="it-IT" b="1" dirty="0">
              <a:solidFill>
                <a:srgbClr val="FFC000"/>
              </a:solidFill>
            </a:endParaRPr>
          </a:p>
        </p:txBody>
      </p:sp>
      <p:sp>
        <p:nvSpPr>
          <p:cNvPr id="3" name="Segnaposto contenuto 2"/>
          <p:cNvSpPr>
            <a:spLocks noGrp="1"/>
          </p:cNvSpPr>
          <p:nvPr>
            <p:ph idx="1"/>
          </p:nvPr>
        </p:nvSpPr>
        <p:spPr/>
        <p:txBody>
          <a:bodyPr/>
          <a:lstStyle/>
          <a:p>
            <a:r>
              <a:rPr lang="it-IT" dirty="0" smtClean="0"/>
              <a:t>Svolgono lavori che la manodopera del Paese ospitante si rifiuta di fare.</a:t>
            </a:r>
          </a:p>
          <a:p>
            <a:r>
              <a:rPr lang="it-IT" dirty="0" smtClean="0"/>
              <a:t>Contribuiscono a mantenere positivo il saldo demografico.</a:t>
            </a:r>
          </a:p>
          <a:p>
            <a:r>
              <a:rPr lang="it-IT" dirty="0" smtClean="0"/>
              <a:t>Portano nuove idee e costumi e arricchiscono il patrimonio culturale delle società europee.</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C000"/>
                </a:solidFill>
              </a:rPr>
              <a:t>Caritas – Rapporto annuale</a:t>
            </a:r>
            <a:endParaRPr lang="it-IT" b="1" dirty="0">
              <a:solidFill>
                <a:srgbClr val="FFC000"/>
              </a:solidFill>
            </a:endParaRPr>
          </a:p>
        </p:txBody>
      </p:sp>
      <p:pic>
        <p:nvPicPr>
          <p:cNvPr id="4" name="Segnaposto contenuto 3" descr="Cover_dossierimmigrazione2012_sito.jpg"/>
          <p:cNvPicPr>
            <a:picLocks noGrp="1" noChangeAspect="1"/>
          </p:cNvPicPr>
          <p:nvPr>
            <p:ph sz="half" idx="1"/>
          </p:nvPr>
        </p:nvPicPr>
        <p:blipFill>
          <a:blip r:embed="rId2" cstate="print"/>
          <a:stretch>
            <a:fillRect/>
          </a:stretch>
        </p:blipFill>
        <p:spPr>
          <a:xfrm>
            <a:off x="899592" y="1700808"/>
            <a:ext cx="3120623" cy="4140000"/>
          </a:xfrm>
        </p:spPr>
      </p:pic>
      <p:sp>
        <p:nvSpPr>
          <p:cNvPr id="5" name="Segnaposto contenuto 4"/>
          <p:cNvSpPr>
            <a:spLocks noGrp="1"/>
          </p:cNvSpPr>
          <p:nvPr>
            <p:ph sz="half" idx="2"/>
          </p:nvPr>
        </p:nvSpPr>
        <p:spPr/>
        <p:txBody>
          <a:bodyPr/>
          <a:lstStyle/>
          <a:p>
            <a:r>
              <a:rPr lang="it-IT" dirty="0" smtClean="0"/>
              <a:t>Caritas: organismo di </a:t>
            </a:r>
            <a:r>
              <a:rPr lang="it-IT" smtClean="0"/>
              <a:t>ispirazione cristiana che </a:t>
            </a:r>
            <a:r>
              <a:rPr lang="it-IT" dirty="0" smtClean="0"/>
              <a:t>si occupa di carità dal 1971.</a:t>
            </a:r>
          </a:p>
          <a:p>
            <a:r>
              <a:rPr lang="it-IT" dirty="0" smtClean="0"/>
              <a:t>Ogni anno pubblica un dossier statistico sull’immigrazione.</a:t>
            </a:r>
            <a:endParaRPr lang="it-IT"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C000"/>
                </a:solidFill>
              </a:rPr>
              <a:t>Cosa dice il rapporto</a:t>
            </a:r>
            <a:endParaRPr lang="it-IT" b="1" dirty="0">
              <a:solidFill>
                <a:srgbClr val="FFC000"/>
              </a:solidFill>
            </a:endParaRPr>
          </a:p>
        </p:txBody>
      </p:sp>
      <p:sp>
        <p:nvSpPr>
          <p:cNvPr id="5" name="Segnaposto contenuto 4"/>
          <p:cNvSpPr>
            <a:spLocks noGrp="1"/>
          </p:cNvSpPr>
          <p:nvPr>
            <p:ph idx="1"/>
          </p:nvPr>
        </p:nvSpPr>
        <p:spPr/>
        <p:txBody>
          <a:bodyPr>
            <a:normAutofit/>
          </a:bodyPr>
          <a:lstStyle/>
          <a:p>
            <a:pPr algn="just">
              <a:buNone/>
            </a:pPr>
            <a:r>
              <a:rPr lang="it-IT" dirty="0" smtClean="0"/>
              <a:t>	“Le migrazioni sono un fenomeno inevitabile (e una risposta strategica) in un mondo attraversato da crisi politiche ed economiche e segnato dalla diseguale distribuzione della ricchezza; senz’altro, dopo una certa flessione dei flussi in entrata riscontrata a partire dal 2009 nei paesi industrializzati, sono destinate ad aumentare ancora”.</a:t>
            </a:r>
            <a:endParaRPr lang="it-IT"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C000"/>
                </a:solidFill>
              </a:rPr>
              <a:t>Ultimi dati</a:t>
            </a:r>
            <a:endParaRPr lang="it-IT" b="1" dirty="0">
              <a:solidFill>
                <a:srgbClr val="FFC000"/>
              </a:solidFill>
            </a:endParaRPr>
          </a:p>
        </p:txBody>
      </p:sp>
      <p:sp>
        <p:nvSpPr>
          <p:cNvPr id="3" name="Segnaposto contenuto 2"/>
          <p:cNvSpPr>
            <a:spLocks noGrp="1"/>
          </p:cNvSpPr>
          <p:nvPr>
            <p:ph idx="1"/>
          </p:nvPr>
        </p:nvSpPr>
        <p:spPr/>
        <p:txBody>
          <a:bodyPr>
            <a:normAutofit fontScale="92500" lnSpcReduction="20000"/>
          </a:bodyPr>
          <a:lstStyle/>
          <a:p>
            <a:r>
              <a:rPr lang="it-IT" dirty="0" smtClean="0"/>
              <a:t>I migranti e rifugiati nel mondo nel 2010 sono circa 214 milioni. </a:t>
            </a:r>
          </a:p>
          <a:p>
            <a:r>
              <a:rPr lang="it-IT" dirty="0" smtClean="0"/>
              <a:t>Nell’Unione Europea il saldo migratorio con l’estero è stato positivo di 950 mila unità.</a:t>
            </a:r>
          </a:p>
          <a:p>
            <a:r>
              <a:rPr lang="it-IT" dirty="0" smtClean="0"/>
              <a:t>Gli stranieri residenti (inclusi i comunitari che  sono il 60%) sono 33.3 milioni, 800 mila in più dell’anno precedente. </a:t>
            </a:r>
          </a:p>
          <a:p>
            <a:r>
              <a:rPr lang="it-IT" dirty="0" smtClean="0"/>
              <a:t>I ¾ degli stranieri risiedono in Francia, Germania, Italia, Regno Unito, Spagna.</a:t>
            </a:r>
          </a:p>
          <a:p>
            <a:r>
              <a:rPr lang="it-IT" dirty="0" smtClean="0"/>
              <a:t>Gli stranieri costituiscono il 6,6% della popolazione europea.</a:t>
            </a:r>
          </a:p>
          <a:p>
            <a:endParaRPr lang="it-IT"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C000"/>
                </a:solidFill>
              </a:rPr>
              <a:t>Quali lavori fanno?</a:t>
            </a:r>
            <a:endParaRPr lang="it-IT" b="1" dirty="0">
              <a:solidFill>
                <a:srgbClr val="FFC000"/>
              </a:solidFill>
            </a:endParaRPr>
          </a:p>
        </p:txBody>
      </p:sp>
      <p:sp>
        <p:nvSpPr>
          <p:cNvPr id="3" name="Segnaposto contenuto 2"/>
          <p:cNvSpPr>
            <a:spLocks noGrp="1"/>
          </p:cNvSpPr>
          <p:nvPr>
            <p:ph idx="1"/>
          </p:nvPr>
        </p:nvSpPr>
        <p:spPr/>
        <p:txBody>
          <a:bodyPr>
            <a:normAutofit fontScale="92500" lnSpcReduction="20000"/>
          </a:bodyPr>
          <a:lstStyle/>
          <a:p>
            <a:r>
              <a:rPr lang="it-IT" dirty="0" smtClean="0"/>
              <a:t>Attualmente gli occupati stranieri in Italia sono circa 2,5 milioni (su 5.011.000 presenze) e rappresentano un decimo dell’occupazione totale.</a:t>
            </a:r>
          </a:p>
          <a:p>
            <a:r>
              <a:rPr lang="it-IT" dirty="0" smtClean="0"/>
              <a:t>Gli immigrati sono concentrati nelle fasce più basse del mercato del lavoro e, ad esempio, mentre tra gli italiani gli operai sono il 40%, la quota sale all’83% tra gli immigrati comunitari e al 90% tra quelli non comunitari.</a:t>
            </a:r>
          </a:p>
          <a:p>
            <a:r>
              <a:rPr lang="it-IT" dirty="0" smtClean="0"/>
              <a:t>Sono soprattutto collaboratori familiari, addetti all’agricoltura, all’edilizia e ai trasporti.</a:t>
            </a:r>
            <a:endParaRPr lang="it-IT"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C000"/>
                </a:solidFill>
              </a:rPr>
              <a:t>I calciatori</a:t>
            </a:r>
            <a:endParaRPr lang="it-IT" b="1" dirty="0">
              <a:solidFill>
                <a:srgbClr val="FFC000"/>
              </a:solidFill>
            </a:endParaRPr>
          </a:p>
        </p:txBody>
      </p:sp>
      <p:sp>
        <p:nvSpPr>
          <p:cNvPr id="3" name="Segnaposto contenuto 2"/>
          <p:cNvSpPr>
            <a:spLocks noGrp="1"/>
          </p:cNvSpPr>
          <p:nvPr>
            <p:ph idx="1"/>
          </p:nvPr>
        </p:nvSpPr>
        <p:spPr/>
        <p:txBody>
          <a:bodyPr>
            <a:normAutofit/>
          </a:bodyPr>
          <a:lstStyle/>
          <a:p>
            <a:r>
              <a:rPr lang="it-IT" dirty="0" smtClean="0"/>
              <a:t>Tra i calciatori delle squadre di serie A, gli stranieri sono 271 su un totale di 554, pressoché la metà del totale (48,9%) e addirittura oltre nell’Udinese e nell’Inter, una squadra al cui interno si parlano 13 lingue e i calciatori stranieri incidono per il 67,9%. </a:t>
            </a:r>
          </a:p>
          <a:p>
            <a:r>
              <a:rPr lang="it-IT" dirty="0" smtClean="0"/>
              <a:t>Un terzo dei calciatori immigrati è costituito da latino-americani.</a:t>
            </a:r>
            <a:endParaRPr lang="it-IT"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t>
            </a:r>
            <a:endParaRPr lang="it-IT" dirty="0"/>
          </a:p>
        </p:txBody>
      </p:sp>
      <p:pic>
        <p:nvPicPr>
          <p:cNvPr id="13" name="Segnaposto contenuto 12" descr="img060.jpg"/>
          <p:cNvPicPr>
            <a:picLocks noGrp="1" noChangeAspect="1"/>
          </p:cNvPicPr>
          <p:nvPr>
            <p:ph idx="1"/>
          </p:nvPr>
        </p:nvPicPr>
        <p:blipFill>
          <a:blip r:embed="rId2" cstate="print"/>
          <a:srcRect t="14998" r="36799" b="18180"/>
          <a:stretch>
            <a:fillRect/>
          </a:stretch>
        </p:blipFill>
        <p:spPr>
          <a:xfrm rot="16200000">
            <a:off x="1777727" y="-473471"/>
            <a:ext cx="5443650" cy="7920000"/>
          </a:xfr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	</a:t>
            </a:r>
            <a:r>
              <a:rPr lang="it-IT" b="1" dirty="0" smtClean="0">
                <a:solidFill>
                  <a:srgbClr val="FFC000"/>
                </a:solidFill>
              </a:rPr>
              <a:t>Gli emigranti italiani di oggi</a:t>
            </a:r>
            <a:endParaRPr lang="it-IT" b="1" dirty="0">
              <a:solidFill>
                <a:srgbClr val="FFC000"/>
              </a:solidFill>
            </a:endParaRPr>
          </a:p>
        </p:txBody>
      </p:sp>
      <p:sp>
        <p:nvSpPr>
          <p:cNvPr id="3" name="Segnaposto contenuto 2"/>
          <p:cNvSpPr>
            <a:spLocks noGrp="1"/>
          </p:cNvSpPr>
          <p:nvPr>
            <p:ph idx="1"/>
          </p:nvPr>
        </p:nvSpPr>
        <p:spPr/>
        <p:txBody>
          <a:bodyPr>
            <a:normAutofit lnSpcReduction="10000"/>
          </a:bodyPr>
          <a:lstStyle/>
          <a:p>
            <a:pPr>
              <a:buNone/>
            </a:pPr>
            <a:r>
              <a:rPr lang="it-IT" sz="1600" b="1" dirty="0" smtClean="0"/>
              <a:t>	Boom di emigranti, gli italiani scappano dalla crisi </a:t>
            </a:r>
            <a:r>
              <a:rPr lang="it-IT" sz="1600" dirty="0" smtClean="0"/>
              <a:t>di </a:t>
            </a:r>
            <a:r>
              <a:rPr lang="it-IT" sz="1600" b="1" dirty="0" smtClean="0"/>
              <a:t> </a:t>
            </a:r>
            <a:r>
              <a:rPr lang="it-IT" sz="1600" dirty="0" smtClean="0"/>
              <a:t>Francesca Angeli- </a:t>
            </a:r>
            <a:r>
              <a:rPr lang="it-IT" sz="1600" dirty="0" err="1" smtClean="0"/>
              <a:t>Dom</a:t>
            </a:r>
            <a:r>
              <a:rPr lang="it-IT" sz="1600" dirty="0" smtClean="0"/>
              <a:t>, 07/04/2013. Il </a:t>
            </a:r>
            <a:r>
              <a:rPr lang="it-IT" sz="1600" dirty="0" err="1" smtClean="0"/>
              <a:t>Giornale.it</a:t>
            </a:r>
            <a:endParaRPr lang="it-IT" sz="1600" dirty="0" smtClean="0"/>
          </a:p>
          <a:p>
            <a:pPr>
              <a:buNone/>
            </a:pPr>
            <a:r>
              <a:rPr lang="it-IT" sz="1600" dirty="0" smtClean="0"/>
              <a:t>	L'Italia torna terra di emigranti e ancora una volta la corrente porta verso la Germania. Nel 2012 il nostro paese ha vissuto un boom dell'emigrazione, più 30,1 per cento nel 2012 rispetto all'anno precedente. Non si registrava un simile incremento dal 2008.</a:t>
            </a:r>
            <a:br>
              <a:rPr lang="it-IT" sz="1600" dirty="0" smtClean="0"/>
            </a:br>
            <a:r>
              <a:rPr lang="it-IT" sz="1600" dirty="0" smtClean="0"/>
              <a:t>Nel 2011 avevano deciso di lasciare il paese 68.635 persone che nel 2012 sono salite a 78.941. In maggioranza si tratta di uomini che rappresentano il 56 per cento contro un comunque consistente 44 per cento delle donne. La maggioranza non va troppo lontano e preferisce restare in Europa, 62,4 per cento ovvero 49.307 persone. Gli altri hanno scelto una meta di antica tradizione migratoria per gli italiani, l'America meridionale, 14.083. In 7.977 invece hanno scelto l'America del Nord o centrale. Tra Asia, Africa ed </a:t>
            </a:r>
            <a:r>
              <a:rPr lang="it-IT" sz="1600" dirty="0" err="1" smtClean="0"/>
              <a:t>Oceania</a:t>
            </a:r>
            <a:r>
              <a:rPr lang="it-IT" sz="1600" dirty="0" smtClean="0"/>
              <a:t> si sono distribuiti i restanti 7.574.</a:t>
            </a:r>
            <a:br>
              <a:rPr lang="it-IT" sz="1600" dirty="0" smtClean="0"/>
            </a:br>
            <a:r>
              <a:rPr lang="it-IT" sz="1600" dirty="0" smtClean="0"/>
              <a:t>Nell'Europa è la Germania la meta preferita dagli italiani che l'hanno scelta in 10.520, poi c'è la Svizzera, 8.906; la Gran Bretagna, 7.520; la Francia, 7.024, l'Argentina, 6.404; gli Usa, 5.210; il Brasile, 4.506; la Spagna, 3.748; il Belgio, 2317; infine l'Australia, 1.638. Ed è sempre la Germania il paese preferito dai giovani emigranti che si sono trasferiti qui in 5.137. </a:t>
            </a:r>
            <a:br>
              <a:rPr lang="it-IT" sz="1600" dirty="0" smtClean="0"/>
            </a:br>
            <a:r>
              <a:rPr lang="it-IT" sz="1600" dirty="0" smtClean="0"/>
              <a:t>Dal 1990 ad oggi sono 2.320.645 gli italiani espatriati ed il dato è in costante crescita. In tutto ci sono 4.341.156 italiani residenti all'estero.</a:t>
            </a:r>
            <a:endParaRPr lang="it-IT" sz="16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Movimento della popolazione:</a:t>
            </a:r>
            <a:br>
              <a:rPr lang="it-IT" dirty="0" smtClean="0"/>
            </a:br>
            <a:r>
              <a:rPr lang="it-IT" sz="3100" dirty="0" smtClean="0"/>
              <a:t>Insieme dei cambiamenti quantitativi di una popolazione</a:t>
            </a:r>
            <a:endParaRPr lang="it-IT" sz="3100" dirty="0"/>
          </a:p>
        </p:txBody>
      </p:sp>
      <p:graphicFrame>
        <p:nvGraphicFramePr>
          <p:cNvPr id="4" name="Segnaposto contenuto 3"/>
          <p:cNvGraphicFramePr>
            <a:graphicFrameLocks noGrp="1"/>
          </p:cNvGraphicFramePr>
          <p:nvPr>
            <p:ph idx="1"/>
          </p:nvPr>
        </p:nvGraphicFramePr>
        <p:xfrm>
          <a:off x="457200" y="2204864"/>
          <a:ext cx="8229600" cy="4320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dirty="0" smtClean="0"/>
              <a:t>Nascite e morti - Saldo naturale</a:t>
            </a:r>
            <a:endParaRPr lang="it-IT" dirty="0"/>
          </a:p>
        </p:txBody>
      </p:sp>
      <p:sp>
        <p:nvSpPr>
          <p:cNvPr id="3" name="Segnaposto contenuto 2"/>
          <p:cNvSpPr>
            <a:spLocks noGrp="1"/>
          </p:cNvSpPr>
          <p:nvPr>
            <p:ph idx="1"/>
          </p:nvPr>
        </p:nvSpPr>
        <p:spPr/>
        <p:txBody>
          <a:bodyPr/>
          <a:lstStyle/>
          <a:p>
            <a:pPr>
              <a:buNone/>
            </a:pPr>
            <a:r>
              <a:rPr lang="it-IT" dirty="0" smtClean="0"/>
              <a:t>	Nascite e morti costituiscono un movimento naturale della popolazione. </a:t>
            </a:r>
            <a:r>
              <a:rPr lang="it-IT" dirty="0"/>
              <a:t> </a:t>
            </a:r>
            <a:endParaRPr lang="it-IT" dirty="0" smtClean="0"/>
          </a:p>
          <a:p>
            <a:pPr>
              <a:buNone/>
            </a:pPr>
            <a:r>
              <a:rPr lang="it-IT" dirty="0"/>
              <a:t>	</a:t>
            </a:r>
            <a:r>
              <a:rPr lang="it-IT" dirty="0" smtClean="0"/>
              <a:t>SALDO NATURALE: differenza tra numero dei nati e numero dei morti in un determinato periodo. E’ POSITIVO quando il numero dei nati supera il numero dei morti.</a:t>
            </a:r>
          </a:p>
          <a:p>
            <a:pPr>
              <a:buNone/>
            </a:pPr>
            <a:r>
              <a:rPr lang="it-IT" dirty="0"/>
              <a:t>	</a:t>
            </a:r>
            <a:r>
              <a:rPr lang="it-IT" dirty="0" smtClean="0"/>
              <a:t>E’ NEGATIVO quando il numero dei morti supera quello dei nati</a:t>
            </a:r>
          </a:p>
          <a:p>
            <a:pPr>
              <a:buNone/>
            </a:pPr>
            <a:endParaRPr lang="it-IT"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it-IT" sz="3800" dirty="0" smtClean="0"/>
              <a:t>Immigrati ed emigrati – Saldo migratorio</a:t>
            </a:r>
            <a:endParaRPr lang="it-IT" sz="3800" dirty="0"/>
          </a:p>
        </p:txBody>
      </p:sp>
      <p:sp>
        <p:nvSpPr>
          <p:cNvPr id="3" name="Segnaposto contenuto 2"/>
          <p:cNvSpPr>
            <a:spLocks noGrp="1"/>
          </p:cNvSpPr>
          <p:nvPr>
            <p:ph idx="1"/>
          </p:nvPr>
        </p:nvSpPr>
        <p:spPr/>
        <p:txBody>
          <a:bodyPr>
            <a:normAutofit fontScale="92500" lnSpcReduction="10000"/>
          </a:bodyPr>
          <a:lstStyle/>
          <a:p>
            <a:pPr>
              <a:buNone/>
            </a:pPr>
            <a:r>
              <a:rPr lang="it-IT" dirty="0" smtClean="0"/>
              <a:t>	Anche le migrazioni fanno aumentare o diminuire la popolazione di un territorio.</a:t>
            </a:r>
          </a:p>
          <a:p>
            <a:pPr>
              <a:buNone/>
            </a:pPr>
            <a:r>
              <a:rPr lang="it-IT" dirty="0" smtClean="0"/>
              <a:t>	SALDO MIGRATORIO: differenza tra il numero di coloro che arrivano in un territorio (IMMIGRATI) e il numero di coloro che escono da un territorio (EMIGRATI).</a:t>
            </a:r>
          </a:p>
          <a:p>
            <a:pPr>
              <a:buNone/>
            </a:pPr>
            <a:r>
              <a:rPr lang="it-IT" dirty="0"/>
              <a:t>	</a:t>
            </a:r>
            <a:r>
              <a:rPr lang="it-IT" dirty="0" smtClean="0"/>
              <a:t>E’ POSITIVO quando gli immigrati superano gli emigrati.</a:t>
            </a:r>
          </a:p>
          <a:p>
            <a:pPr>
              <a:buNone/>
            </a:pPr>
            <a:r>
              <a:rPr lang="it-IT" dirty="0"/>
              <a:t>	</a:t>
            </a:r>
            <a:r>
              <a:rPr lang="it-IT" dirty="0" smtClean="0"/>
              <a:t>E’ NEGATIVO quando gli emigrati superano gli immigrati.</a:t>
            </a:r>
            <a:endParaRPr lang="it-IT"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dirty="0" smtClean="0"/>
              <a:t>Saldo demografico complessivo</a:t>
            </a:r>
            <a:endParaRPr lang="it-IT" dirty="0"/>
          </a:p>
        </p:txBody>
      </p:sp>
      <p:graphicFrame>
        <p:nvGraphicFramePr>
          <p:cNvPr id="4" name="Segnaposto contenuto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404664"/>
            <a:ext cx="8229600" cy="1143000"/>
          </a:xfrm>
        </p:spPr>
        <p:txBody>
          <a:bodyPr>
            <a:normAutofit fontScale="90000"/>
          </a:bodyPr>
          <a:lstStyle/>
          <a:p>
            <a:r>
              <a:rPr lang="it-IT" dirty="0" smtClean="0"/>
              <a:t>Saldo demografico positivo</a:t>
            </a:r>
            <a:br>
              <a:rPr lang="it-IT" dirty="0" smtClean="0"/>
            </a:br>
            <a:r>
              <a:rPr lang="it-IT" dirty="0" smtClean="0"/>
              <a:t>Incremento demografico</a:t>
            </a:r>
            <a:endParaRPr lang="it-IT" dirty="0"/>
          </a:p>
        </p:txBody>
      </p:sp>
      <p:graphicFrame>
        <p:nvGraphicFramePr>
          <p:cNvPr id="4" name="Segnaposto contenuto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5" name="Croce 14"/>
          <p:cNvSpPr/>
          <p:nvPr/>
        </p:nvSpPr>
        <p:spPr>
          <a:xfrm>
            <a:off x="2483768" y="3861048"/>
            <a:ext cx="720000" cy="6840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Uguale 15"/>
          <p:cNvSpPr/>
          <p:nvPr/>
        </p:nvSpPr>
        <p:spPr>
          <a:xfrm>
            <a:off x="4572000" y="2852936"/>
            <a:ext cx="612000" cy="57600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7" name="CasellaDiTesto 16"/>
          <p:cNvSpPr txBox="1"/>
          <p:nvPr/>
        </p:nvSpPr>
        <p:spPr>
          <a:xfrm>
            <a:off x="5940152" y="3645024"/>
            <a:ext cx="5040560" cy="1200329"/>
          </a:xfrm>
          <a:prstGeom prst="rect">
            <a:avLst/>
          </a:prstGeom>
          <a:noFill/>
        </p:spPr>
        <p:txBody>
          <a:bodyPr wrap="square" rtlCol="0">
            <a:spAutoFit/>
          </a:bodyPr>
          <a:lstStyle/>
          <a:p>
            <a:r>
              <a:rPr lang="it-IT" sz="3600" b="1" dirty="0" smtClean="0"/>
              <a:t>La popolazione </a:t>
            </a:r>
          </a:p>
          <a:p>
            <a:r>
              <a:rPr lang="it-IT" sz="3600" b="1" dirty="0" smtClean="0"/>
              <a:t>aumenta</a:t>
            </a:r>
            <a:endParaRPr lang="it-IT" sz="3600"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4603</TotalTime>
  <Words>1431</Words>
  <Application>Microsoft Office PowerPoint</Application>
  <PresentationFormat>Presentazione su schermo (4:3)</PresentationFormat>
  <Paragraphs>247</Paragraphs>
  <Slides>48</Slides>
  <Notes>0</Notes>
  <HiddenSlides>0</HiddenSlides>
  <MMClips>0</MMClips>
  <ScaleCrop>false</ScaleCrop>
  <HeadingPairs>
    <vt:vector size="4" baseType="variant">
      <vt:variant>
        <vt:lpstr>Tema</vt:lpstr>
      </vt:variant>
      <vt:variant>
        <vt:i4>1</vt:i4>
      </vt:variant>
      <vt:variant>
        <vt:lpstr>Titoli diapositive</vt:lpstr>
      </vt:variant>
      <vt:variant>
        <vt:i4>48</vt:i4>
      </vt:variant>
    </vt:vector>
  </HeadingPairs>
  <TitlesOfParts>
    <vt:vector size="49" baseType="lpstr">
      <vt:lpstr>Tema di Office</vt:lpstr>
      <vt:lpstr>DEMOGRAFIA</vt:lpstr>
      <vt:lpstr>Che cos’è la popolazione?</vt:lpstr>
      <vt:lpstr>Densità di popolazione  (o densità demografica)</vt:lpstr>
      <vt:lpstr>Densità in Italia</vt:lpstr>
      <vt:lpstr>Movimento della popolazione: Insieme dei cambiamenti quantitativi di una popolazione</vt:lpstr>
      <vt:lpstr>Nascite e morti - Saldo naturale</vt:lpstr>
      <vt:lpstr>Immigrati ed emigrati – Saldo migratorio</vt:lpstr>
      <vt:lpstr>Saldo demografico complessivo</vt:lpstr>
      <vt:lpstr>Saldo demografico positivo Incremento demografico</vt:lpstr>
      <vt:lpstr>Saldo demografico negativo Decremento demografico</vt:lpstr>
      <vt:lpstr>Come cambia la popolazione?</vt:lpstr>
      <vt:lpstr>Le fasce di età della popolazione</vt:lpstr>
      <vt:lpstr>Come rappresentare i dati demografici</vt:lpstr>
      <vt:lpstr>Le piramidi delle età</vt:lpstr>
      <vt:lpstr>Esempio piramide stato africano</vt:lpstr>
      <vt:lpstr>Quanti siamo in Europa?</vt:lpstr>
      <vt:lpstr>Densità europea</vt:lpstr>
      <vt:lpstr>QUANTI SIAMO nel MONDO?</vt:lpstr>
      <vt:lpstr>La popolazione europea e il resto del mondo oggi</vt:lpstr>
      <vt:lpstr>PERCHE’?</vt:lpstr>
      <vt:lpstr>L’evoluzione della popolazione europea nel tempo</vt:lpstr>
      <vt:lpstr>L’evoluzione della popolazione</vt:lpstr>
      <vt:lpstr>Diapositiva 23</vt:lpstr>
      <vt:lpstr>La popolazione europea invecchia</vt:lpstr>
      <vt:lpstr>Quali sono le cause di questi cambiamenti?</vt:lpstr>
      <vt:lpstr>Conseguenze</vt:lpstr>
      <vt:lpstr>Diapositiva 27</vt:lpstr>
      <vt:lpstr>I FLUSSI MIGRATORI IN EUROPA</vt:lpstr>
      <vt:lpstr>LE MIGRAZIONI</vt:lpstr>
      <vt:lpstr>Un esempio: la Lessinia</vt:lpstr>
      <vt:lpstr>Dalla Lessinia al Sud - America</vt:lpstr>
      <vt:lpstr>Emigranti dalla Lessinia</vt:lpstr>
      <vt:lpstr>Una storia come tante altre</vt:lpstr>
      <vt:lpstr>Dal libro di R. Canteri, Il ponte sugli oceani. Lessinia Veneto Italia.  Storie  di emigranti.</vt:lpstr>
      <vt:lpstr>La famiglia Corradi</vt:lpstr>
      <vt:lpstr>La situazione in Italia</vt:lpstr>
      <vt:lpstr>LE MIGRAZIONI </vt:lpstr>
      <vt:lpstr>I FLUSSI MIGRATORI VERSO L’EUROPA</vt:lpstr>
      <vt:lpstr>Le migrazioni interne</vt:lpstr>
      <vt:lpstr>Diapositiva 40</vt:lpstr>
      <vt:lpstr>Immigrati, risorsa preziosa</vt:lpstr>
      <vt:lpstr>Caritas – Rapporto annuale</vt:lpstr>
      <vt:lpstr>Cosa dice il rapporto</vt:lpstr>
      <vt:lpstr>Ultimi dati</vt:lpstr>
      <vt:lpstr>Quali lavori fanno?</vt:lpstr>
      <vt:lpstr>I calciatori</vt:lpstr>
      <vt:lpstr>.</vt:lpstr>
      <vt:lpstr> Gli emigranti italiani di oggi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POPOLAZIONE EUROPEA</dc:title>
  <dc:creator>Michela</dc:creator>
  <cp:lastModifiedBy>Michela</cp:lastModifiedBy>
  <cp:revision>28</cp:revision>
  <dcterms:created xsi:type="dcterms:W3CDTF">2013-04-03T08:33:43Z</dcterms:created>
  <dcterms:modified xsi:type="dcterms:W3CDTF">2013-04-15T07:43:14Z</dcterms:modified>
</cp:coreProperties>
</file>